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258" r:id="rId2"/>
    <p:sldId id="318" r:id="rId3"/>
    <p:sldId id="306" r:id="rId4"/>
    <p:sldId id="263" r:id="rId5"/>
    <p:sldId id="264" r:id="rId6"/>
    <p:sldId id="266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307" r:id="rId21"/>
    <p:sldId id="308" r:id="rId22"/>
    <p:sldId id="280" r:id="rId23"/>
    <p:sldId id="281" r:id="rId24"/>
    <p:sldId id="285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287" r:id="rId33"/>
    <p:sldId id="288" r:id="rId34"/>
    <p:sldId id="289" r:id="rId35"/>
    <p:sldId id="290" r:id="rId36"/>
    <p:sldId id="292" r:id="rId37"/>
    <p:sldId id="293" r:id="rId38"/>
    <p:sldId id="294" r:id="rId39"/>
    <p:sldId id="316" r:id="rId40"/>
    <p:sldId id="297" r:id="rId41"/>
    <p:sldId id="298" r:id="rId42"/>
    <p:sldId id="299" r:id="rId43"/>
    <p:sldId id="300" r:id="rId44"/>
    <p:sldId id="302" r:id="rId45"/>
    <p:sldId id="305" r:id="rId46"/>
    <p:sldId id="317" r:id="rId47"/>
    <p:sldId id="319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3737"/>
    <a:srgbClr val="FF8602"/>
    <a:srgbClr val="788896"/>
    <a:srgbClr val="8698A6"/>
    <a:srgbClr val="00EDFF"/>
    <a:srgbClr val="E7EFEC"/>
    <a:srgbClr val="000000"/>
    <a:srgbClr val="1D9A78"/>
    <a:srgbClr val="5A9878"/>
    <a:srgbClr val="667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7"/>
    <p:restoredTop sz="95897"/>
  </p:normalViewPr>
  <p:slideViewPr>
    <p:cSldViewPr snapToGrid="0" snapToObjects="1">
      <p:cViewPr varScale="1">
        <p:scale>
          <a:sx n="97" d="100"/>
          <a:sy n="97" d="100"/>
        </p:scale>
        <p:origin x="216" y="464"/>
      </p:cViewPr>
      <p:guideLst>
        <p:guide orient="horz" pos="314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F57AEC-EB58-7641-994E-D3DE6035E100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B91E6-D26F-2D40-A485-EE5ADBF80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514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91E6-D26F-2D40-A485-EE5ADBF80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7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91E6-D26F-2D40-A485-EE5ADBF80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16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91E6-D26F-2D40-A485-EE5ADBF803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573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91E6-D26F-2D40-A485-EE5ADBF803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4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91E6-D26F-2D40-A485-EE5ADBF80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2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B91E6-D26F-2D40-A485-EE5ADBF803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5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23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4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53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11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7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93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4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69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59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94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93931-E721-4444-8E4F-D0EBB1D2448D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978CB-6EE9-2C4A-A820-16F4874FB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57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96C3C-706B-B640-B1EE-8D553E67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3660"/>
            <a:ext cx="12192000" cy="8124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55360-4F50-7341-A1BB-CDDD204E5F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A05C03F-0702-2049-8336-87DEF4CAC925}"/>
              </a:ext>
            </a:extLst>
          </p:cNvPr>
          <p:cNvSpPr/>
          <p:nvPr/>
        </p:nvSpPr>
        <p:spPr>
          <a:xfrm>
            <a:off x="551543" y="-232229"/>
            <a:ext cx="11858171" cy="5529943"/>
          </a:xfrm>
          <a:custGeom>
            <a:avLst/>
            <a:gdLst>
              <a:gd name="connsiteX0" fmla="*/ 6560457 w 11858171"/>
              <a:gd name="connsiteY0" fmla="*/ 217715 h 5529943"/>
              <a:gd name="connsiteX1" fmla="*/ 0 w 11858171"/>
              <a:gd name="connsiteY1" fmla="*/ 3178629 h 5529943"/>
              <a:gd name="connsiteX2" fmla="*/ 1886857 w 11858171"/>
              <a:gd name="connsiteY2" fmla="*/ 5529943 h 5529943"/>
              <a:gd name="connsiteX3" fmla="*/ 9376228 w 11858171"/>
              <a:gd name="connsiteY3" fmla="*/ 4238172 h 5529943"/>
              <a:gd name="connsiteX4" fmla="*/ 11858171 w 11858171"/>
              <a:gd name="connsiteY4" fmla="*/ 1785258 h 5529943"/>
              <a:gd name="connsiteX5" fmla="*/ 11829143 w 11858171"/>
              <a:gd name="connsiteY5" fmla="*/ 0 h 5529943"/>
              <a:gd name="connsiteX6" fmla="*/ 6560457 w 11858171"/>
              <a:gd name="connsiteY6" fmla="*/ 217715 h 552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8171" h="5529943">
                <a:moveTo>
                  <a:pt x="6560457" y="217715"/>
                </a:moveTo>
                <a:lnTo>
                  <a:pt x="0" y="3178629"/>
                </a:lnTo>
                <a:lnTo>
                  <a:pt x="1886857" y="5529943"/>
                </a:lnTo>
                <a:lnTo>
                  <a:pt x="9376228" y="4238172"/>
                </a:lnTo>
                <a:lnTo>
                  <a:pt x="11858171" y="1785258"/>
                </a:lnTo>
                <a:lnTo>
                  <a:pt x="11829143" y="0"/>
                </a:lnTo>
                <a:lnTo>
                  <a:pt x="6560457" y="217715"/>
                </a:lnTo>
                <a:close/>
              </a:path>
            </a:pathLst>
          </a:custGeom>
          <a:solidFill>
            <a:srgbClr val="FF860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64E193-777E-9E4B-80EA-30C1B3CF9D5B}"/>
              </a:ext>
            </a:extLst>
          </p:cNvPr>
          <p:cNvCxnSpPr/>
          <p:nvPr/>
        </p:nvCxnSpPr>
        <p:spPr>
          <a:xfrm>
            <a:off x="2046514" y="2104571"/>
            <a:ext cx="10145486" cy="0"/>
          </a:xfrm>
          <a:prstGeom prst="line">
            <a:avLst/>
          </a:prstGeom>
          <a:ln w="63500">
            <a:solidFill>
              <a:srgbClr val="00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4C7E5C-2471-F04A-9D03-CA2F6A0E4254}"/>
              </a:ext>
            </a:extLst>
          </p:cNvPr>
          <p:cNvCxnSpPr>
            <a:cxnSpLocks/>
          </p:cNvCxnSpPr>
          <p:nvPr/>
        </p:nvCxnSpPr>
        <p:spPr>
          <a:xfrm>
            <a:off x="2046514" y="4216402"/>
            <a:ext cx="8244115" cy="0"/>
          </a:xfrm>
          <a:prstGeom prst="line">
            <a:avLst/>
          </a:prstGeom>
          <a:ln w="63500">
            <a:solidFill>
              <a:srgbClr val="00ED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CC49CA-936F-FC4C-9C85-305DE9DE5F78}"/>
              </a:ext>
            </a:extLst>
          </p:cNvPr>
          <p:cNvSpPr txBox="1"/>
          <p:nvPr/>
        </p:nvSpPr>
        <p:spPr>
          <a:xfrm>
            <a:off x="1930403" y="2298158"/>
            <a:ext cx="6734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Life Expectancy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825C0A-59B3-2C49-9F00-2274094C66FF}"/>
              </a:ext>
            </a:extLst>
          </p:cNvPr>
          <p:cNvSpPr txBox="1"/>
          <p:nvPr/>
        </p:nvSpPr>
        <p:spPr>
          <a:xfrm>
            <a:off x="1930403" y="3312888"/>
            <a:ext cx="777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Grotesque Light" panose="020B0504020202020204" pitchFamily="34" charset="0"/>
              </a:rPr>
              <a:t>Statistical Analysis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F2E4E-B670-F145-8399-01BEC5986B29}"/>
              </a:ext>
            </a:extLst>
          </p:cNvPr>
          <p:cNvSpPr txBox="1"/>
          <p:nvPr/>
        </p:nvSpPr>
        <p:spPr>
          <a:xfrm>
            <a:off x="1937662" y="4365169"/>
            <a:ext cx="7777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Group 3 – </a:t>
            </a:r>
            <a:r>
              <a:rPr lang="en-US" sz="16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Nooshin</a:t>
            </a:r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 &amp; Helen</a:t>
            </a:r>
            <a:endParaRPr lang="en-US" sz="1600" i="1" dirty="0">
              <a:solidFill>
                <a:schemeClr val="bg1"/>
              </a:solidFill>
              <a:latin typeface="Grotesque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0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7B3E9-0C68-4E48-8A74-DCE9974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9309A-79D1-144C-9090-BD44B50E26EA}"/>
              </a:ext>
            </a:extLst>
          </p:cNvPr>
          <p:cNvSpPr txBox="1"/>
          <p:nvPr/>
        </p:nvSpPr>
        <p:spPr>
          <a:xfrm>
            <a:off x="3852829" y="1962881"/>
            <a:ext cx="42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Economic factors</a:t>
            </a:r>
          </a:p>
        </p:txBody>
      </p:sp>
      <p:pic>
        <p:nvPicPr>
          <p:cNvPr id="3074" name="Picture 2" descr="https://lh5.googleusercontent.com/JAKrBO451ivsxIfBwvhxw5O4mJrx_-CNFGuw9zf8-7eTIfvCNxnyTWD4xCC1rjxe5AqXMnarPBGiS4kQmEU0-XEd-VYD4mcXfbKlX1jg4vBJ5i-RV3OV1rji8241adxL2EpEextH">
            <a:extLst>
              <a:ext uri="{FF2B5EF4-FFF2-40B4-BE49-F238E27FC236}">
                <a16:creationId xmlns:a16="http://schemas.microsoft.com/office/drawing/2014/main" id="{D8972B0C-3B1F-9B42-A2AA-8CB0A0848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0" y="2649378"/>
            <a:ext cx="11204670" cy="178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50F5E-01DE-6347-A143-C182A05E8E19}"/>
              </a:ext>
            </a:extLst>
          </p:cNvPr>
          <p:cNvSpPr txBox="1"/>
          <p:nvPr/>
        </p:nvSpPr>
        <p:spPr>
          <a:xfrm>
            <a:off x="504045" y="4364220"/>
            <a:ext cx="278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% expenditure on health of GDP per capita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C9F09-2D93-1B4D-85A4-855B20D88AF2}"/>
              </a:ext>
            </a:extLst>
          </p:cNvPr>
          <p:cNvSpPr txBox="1"/>
          <p:nvPr/>
        </p:nvSpPr>
        <p:spPr>
          <a:xfrm>
            <a:off x="3450984" y="4376670"/>
            <a:ext cx="229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% government expenditure on health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A4FCB-7121-0D44-879F-93E38BF78A6B}"/>
              </a:ext>
            </a:extLst>
          </p:cNvPr>
          <p:cNvSpPr txBox="1"/>
          <p:nvPr/>
        </p:nvSpPr>
        <p:spPr>
          <a:xfrm>
            <a:off x="6505222" y="4366011"/>
            <a:ext cx="229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GDP per capita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274F7-D36B-2045-A8F3-CA414C3F23E2}"/>
              </a:ext>
            </a:extLst>
          </p:cNvPr>
          <p:cNvSpPr txBox="1"/>
          <p:nvPr/>
        </p:nvSpPr>
        <p:spPr>
          <a:xfrm>
            <a:off x="9250214" y="4357043"/>
            <a:ext cx="2296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Index 0-1 in terms of income of resources composition of resources</a:t>
            </a:r>
          </a:p>
        </p:txBody>
      </p:sp>
    </p:spTree>
    <p:extLst>
      <p:ext uri="{BB962C8B-B14F-4D97-AF65-F5344CB8AC3E}">
        <p14:creationId xmlns:p14="http://schemas.microsoft.com/office/powerpoint/2010/main" val="241764884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7B3E9-0C68-4E48-8A74-DCE9974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57A97B-AE01-7F4B-9A33-77CC7EB637E3}"/>
              </a:ext>
            </a:extLst>
          </p:cNvPr>
          <p:cNvSpPr txBox="1"/>
          <p:nvPr/>
        </p:nvSpPr>
        <p:spPr>
          <a:xfrm>
            <a:off x="3852829" y="1962881"/>
            <a:ext cx="42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Mortality factors</a:t>
            </a:r>
          </a:p>
        </p:txBody>
      </p:sp>
      <p:pic>
        <p:nvPicPr>
          <p:cNvPr id="2" name="Picture 2" descr="https://lh5.googleusercontent.com/47JVUSh-907YYYXECf42nH-Up7IbnfcPwWIQ5tfbo9L4ZxMqQBHaceesywd1r7LSWzoWoQPvYUYGEAW3WpPMtWu3WOfVNYtjCIMW3Clnih2YfCHu5Ul3Lu5pkv2su7qr1s67WSzN">
            <a:extLst>
              <a:ext uri="{FF2B5EF4-FFF2-40B4-BE49-F238E27FC236}">
                <a16:creationId xmlns:a16="http://schemas.microsoft.com/office/drawing/2014/main" id="{1CD3609E-B14A-3B47-A89A-686B5EC64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8" y="2624866"/>
            <a:ext cx="11060583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5B980B-80D4-D54A-AC32-DCA4B145E7BB}"/>
              </a:ext>
            </a:extLst>
          </p:cNvPr>
          <p:cNvSpPr txBox="1"/>
          <p:nvPr/>
        </p:nvSpPr>
        <p:spPr>
          <a:xfrm>
            <a:off x="504045" y="4364220"/>
            <a:ext cx="27877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latin typeface="Grotesque Light" panose="020B0304020202020204" pitchFamily="34" charset="0"/>
              </a:rPr>
              <a:t>Probability of dying between 15 and 60 years per 1000 population</a:t>
            </a:r>
            <a:endParaRPr lang="en-US" sz="1400" dirty="0">
              <a:solidFill>
                <a:srgbClr val="373737"/>
              </a:solidFill>
              <a:latin typeface="Grotesque Light" panose="020B03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E1D0F8-F16F-904B-93AE-A845D88255DC}"/>
              </a:ext>
            </a:extLst>
          </p:cNvPr>
          <p:cNvSpPr txBox="1"/>
          <p:nvPr/>
        </p:nvSpPr>
        <p:spPr>
          <a:xfrm>
            <a:off x="3838261" y="4376670"/>
            <a:ext cx="1884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# Infant deaths per 1000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0D1870-4964-5E42-8F4B-C16787BBEBCC}"/>
              </a:ext>
            </a:extLst>
          </p:cNvPr>
          <p:cNvSpPr txBox="1"/>
          <p:nvPr/>
        </p:nvSpPr>
        <p:spPr>
          <a:xfrm>
            <a:off x="6505222" y="4366011"/>
            <a:ext cx="229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# under-five deaths per 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ADA7E-FB34-E548-986E-9E7674EFB37B}"/>
              </a:ext>
            </a:extLst>
          </p:cNvPr>
          <p:cNvSpPr txBox="1"/>
          <p:nvPr/>
        </p:nvSpPr>
        <p:spPr>
          <a:xfrm>
            <a:off x="9250214" y="4357043"/>
            <a:ext cx="229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Deaths per 1000 live births HIV/AIDS</a:t>
            </a:r>
          </a:p>
        </p:txBody>
      </p:sp>
    </p:spTree>
    <p:extLst>
      <p:ext uri="{BB962C8B-B14F-4D97-AF65-F5344CB8AC3E}">
        <p14:creationId xmlns:p14="http://schemas.microsoft.com/office/powerpoint/2010/main" val="309618202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7B3E9-0C68-4E48-8A74-DCE9974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9309A-79D1-144C-9090-BD44B50E26EA}"/>
              </a:ext>
            </a:extLst>
          </p:cNvPr>
          <p:cNvSpPr txBox="1"/>
          <p:nvPr/>
        </p:nvSpPr>
        <p:spPr>
          <a:xfrm>
            <a:off x="6851775" y="1962881"/>
            <a:ext cx="382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Other factors</a:t>
            </a:r>
          </a:p>
        </p:txBody>
      </p:sp>
      <p:pic>
        <p:nvPicPr>
          <p:cNvPr id="5122" name="Picture 2" descr="https://lh3.googleusercontent.com/jWweURPuBaQ00hvjNEnoB4e6rR1AiDbSg9OOY6UYWtoFlaydOmlDkmEjUBQHaep6OMEr2aWF1Ts2UnwvO4HV4YA7pgNKch6MULOHhkRdKLur5JTilpx9h5BB75EpCH1mPEZhYyo6">
            <a:extLst>
              <a:ext uri="{FF2B5EF4-FFF2-40B4-BE49-F238E27FC236}">
                <a16:creationId xmlns:a16="http://schemas.microsoft.com/office/drawing/2014/main" id="{5CCA4CFC-6CC0-CA4C-8372-98C89BABA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62" y="2614556"/>
            <a:ext cx="10424875" cy="162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C86CC-082A-E945-A4CC-7607FA91F696}"/>
              </a:ext>
            </a:extLst>
          </p:cNvPr>
          <p:cNvSpPr txBox="1"/>
          <p:nvPr/>
        </p:nvSpPr>
        <p:spPr>
          <a:xfrm>
            <a:off x="1582338" y="1953917"/>
            <a:ext cx="382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Social factors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A8EF62-6032-2749-BACD-9EADC0270B6A}"/>
              </a:ext>
            </a:extLst>
          </p:cNvPr>
          <p:cNvSpPr txBox="1"/>
          <p:nvPr/>
        </p:nvSpPr>
        <p:spPr>
          <a:xfrm>
            <a:off x="3730684" y="4376670"/>
            <a:ext cx="1884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# of years of schooling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6C0465-8262-5D41-A81F-7FA22EE4B632}"/>
              </a:ext>
            </a:extLst>
          </p:cNvPr>
          <p:cNvSpPr txBox="1"/>
          <p:nvPr/>
        </p:nvSpPr>
        <p:spPr>
          <a:xfrm>
            <a:off x="8959756" y="4357043"/>
            <a:ext cx="229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Developed or developing country</a:t>
            </a:r>
          </a:p>
        </p:txBody>
      </p:sp>
    </p:spTree>
    <p:extLst>
      <p:ext uri="{BB962C8B-B14F-4D97-AF65-F5344CB8AC3E}">
        <p14:creationId xmlns:p14="http://schemas.microsoft.com/office/powerpoint/2010/main" val="2360984611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455B2E-5479-864A-A7D3-8FD5BBA7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2" y="-259496"/>
            <a:ext cx="12199377" cy="7546165"/>
          </a:xfrm>
          <a:prstGeom prst="rect">
            <a:avLst/>
          </a:prstGeom>
        </p:spPr>
      </p:pic>
      <p:pic>
        <p:nvPicPr>
          <p:cNvPr id="7172" name="Picture 4" descr="https://lh5.googleusercontent.com/5K_tYx6yBzXeJpoJ9lZt5WtNbPVCvxSYbVrJb2sscle2XV8ucBR_wRHkxTO1FnSOPWXjvzx0G-u-Jiorci7Oq-DoAxoT8KunZMzSJ5AfoXTTT83OmxT2IbCPKdZ6eZeganhO2ugA">
            <a:extLst>
              <a:ext uri="{FF2B5EF4-FFF2-40B4-BE49-F238E27FC236}">
                <a16:creationId xmlns:a16="http://schemas.microsoft.com/office/drawing/2014/main" id="{B99D2FE2-9370-1140-9508-5EABC97E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" y="1867880"/>
            <a:ext cx="11084011" cy="453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435D85-91D2-0847-9722-CF970A48B7DA}"/>
              </a:ext>
            </a:extLst>
          </p:cNvPr>
          <p:cNvSpPr/>
          <p:nvPr/>
        </p:nvSpPr>
        <p:spPr>
          <a:xfrm>
            <a:off x="593124" y="1742303"/>
            <a:ext cx="4670854" cy="1359243"/>
          </a:xfrm>
          <a:prstGeom prst="rect">
            <a:avLst/>
          </a:prstGeom>
          <a:noFill/>
          <a:ln w="28575">
            <a:solidFill>
              <a:srgbClr val="FF8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BC12DB-FB61-F241-A9E4-1227E2785DA6}"/>
              </a:ext>
            </a:extLst>
          </p:cNvPr>
          <p:cNvSpPr/>
          <p:nvPr/>
        </p:nvSpPr>
        <p:spPr>
          <a:xfrm>
            <a:off x="8526162" y="3393939"/>
            <a:ext cx="1729947" cy="1359243"/>
          </a:xfrm>
          <a:prstGeom prst="rect">
            <a:avLst/>
          </a:prstGeom>
          <a:noFill/>
          <a:ln w="28575">
            <a:solidFill>
              <a:srgbClr val="FF8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784C09-CF70-5545-BAE6-51E4A25C0057}"/>
              </a:ext>
            </a:extLst>
          </p:cNvPr>
          <p:cNvSpPr/>
          <p:nvPr/>
        </p:nvSpPr>
        <p:spPr>
          <a:xfrm>
            <a:off x="8526161" y="5044505"/>
            <a:ext cx="3363007" cy="1359243"/>
          </a:xfrm>
          <a:prstGeom prst="rect">
            <a:avLst/>
          </a:prstGeom>
          <a:noFill/>
          <a:ln w="28575">
            <a:solidFill>
              <a:srgbClr val="FF8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008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71968-404E-D649-BBCB-BD0E7E6C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8050"/>
            <a:ext cx="12208145" cy="7603319"/>
          </a:xfrm>
          <a:prstGeom prst="rect">
            <a:avLst/>
          </a:prstGeom>
        </p:spPr>
      </p:pic>
      <p:pic>
        <p:nvPicPr>
          <p:cNvPr id="8194" name="Picture 2" descr="https://lh3.googleusercontent.com/fJOpdbvZaxWRqp__dbaPNIgNwDlYEb3Q3KCJwrGFw791O3sXB41GwaXRIALG8rSAamPDA8lo9lIXF7HO9_4NQneafzsor10WXRogGdPDV7towXyvyPweOJeQVSWKQ2VVUn-k4psz">
            <a:extLst>
              <a:ext uri="{FF2B5EF4-FFF2-40B4-BE49-F238E27FC236}">
                <a16:creationId xmlns:a16="http://schemas.microsoft.com/office/drawing/2014/main" id="{CDA5D65C-087B-3C42-A9D3-66A5A5596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"/>
          <a:stretch/>
        </p:blipFill>
        <p:spPr bwMode="auto">
          <a:xfrm>
            <a:off x="4067865" y="1580708"/>
            <a:ext cx="4426778" cy="486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B686A7-CC42-F64A-B234-D9FFCE25AB52}"/>
              </a:ext>
            </a:extLst>
          </p:cNvPr>
          <p:cNvSpPr/>
          <p:nvPr/>
        </p:nvSpPr>
        <p:spPr>
          <a:xfrm>
            <a:off x="3995530" y="3672011"/>
            <a:ext cx="4200939" cy="371060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32B33E-9545-B64F-8161-D8BE29AE5CD1}"/>
              </a:ext>
            </a:extLst>
          </p:cNvPr>
          <p:cNvSpPr/>
          <p:nvPr/>
        </p:nvSpPr>
        <p:spPr>
          <a:xfrm>
            <a:off x="3995529" y="4319655"/>
            <a:ext cx="4200939" cy="371060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3BE720-C283-DD43-8288-0E9610F16C50}"/>
              </a:ext>
            </a:extLst>
          </p:cNvPr>
          <p:cNvSpPr/>
          <p:nvPr/>
        </p:nvSpPr>
        <p:spPr>
          <a:xfrm>
            <a:off x="3995528" y="4865450"/>
            <a:ext cx="4200939" cy="463825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2E3378-09AB-EC41-A64E-F09FDCFD9A3C}"/>
              </a:ext>
            </a:extLst>
          </p:cNvPr>
          <p:cNvCxnSpPr>
            <a:cxnSpLocks/>
          </p:cNvCxnSpPr>
          <p:nvPr/>
        </p:nvCxnSpPr>
        <p:spPr>
          <a:xfrm>
            <a:off x="6586331" y="6444914"/>
            <a:ext cx="1258957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87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71968-404E-D649-BBCB-BD0E7E6C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8050"/>
            <a:ext cx="12208145" cy="7603319"/>
          </a:xfrm>
          <a:prstGeom prst="rect">
            <a:avLst/>
          </a:prstGeom>
        </p:spPr>
      </p:pic>
      <p:pic>
        <p:nvPicPr>
          <p:cNvPr id="10244" name="Picture 4" descr="https://lh5.googleusercontent.com/QaKZH0l83un8Mn1ICr4dFlPViAfMqfotLmdQ3OM6IoKyBsNE81PDRwz1UUvBl0DmZc1vsK7OdzV-AdN-05nYx14mz9Sd6LP0cWOV55FK-jJKmO2yqJ2ELKI7nuFyzGJH8WEPuIbK">
            <a:extLst>
              <a:ext uri="{FF2B5EF4-FFF2-40B4-BE49-F238E27FC236}">
                <a16:creationId xmlns:a16="http://schemas.microsoft.com/office/drawing/2014/main" id="{B87C9BB5-A14F-4E4A-BD53-9F270F2C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227" y="1327112"/>
            <a:ext cx="9117496" cy="533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84687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71968-404E-D649-BBCB-BD0E7E6C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8050"/>
            <a:ext cx="12208145" cy="7603319"/>
          </a:xfrm>
          <a:prstGeom prst="rect">
            <a:avLst/>
          </a:prstGeom>
        </p:spPr>
      </p:pic>
      <p:pic>
        <p:nvPicPr>
          <p:cNvPr id="11266" name="Picture 2" descr="https://lh4.googleusercontent.com/UXHGArmY3XCN02A_wWEBacsaT9haCvvC6pljbVwKc0uVilnCAy35I_bK9GsavFx0iaLwLn-2CGI1bY7QYBSlP-bbqr85Hly5LVcxOkGJscgnoioyR1p6OSgHGq8kMASLdVt93_Pd">
            <a:extLst>
              <a:ext uri="{FF2B5EF4-FFF2-40B4-BE49-F238E27FC236}">
                <a16:creationId xmlns:a16="http://schemas.microsoft.com/office/drawing/2014/main" id="{2A0D2FA5-604B-EC4C-B983-317876E52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39" y="1541945"/>
            <a:ext cx="10045148" cy="5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3166C0-F435-5B49-ACB6-0E9098F2159D}"/>
              </a:ext>
            </a:extLst>
          </p:cNvPr>
          <p:cNvSpPr/>
          <p:nvPr/>
        </p:nvSpPr>
        <p:spPr>
          <a:xfrm>
            <a:off x="4008783" y="1541945"/>
            <a:ext cx="2842592" cy="1439794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D50420-5943-C047-9035-AAFE6ECB50B9}"/>
              </a:ext>
            </a:extLst>
          </p:cNvPr>
          <p:cNvSpPr/>
          <p:nvPr/>
        </p:nvSpPr>
        <p:spPr>
          <a:xfrm>
            <a:off x="8373767" y="1535321"/>
            <a:ext cx="2824320" cy="1439794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53EF8-F3F5-BF4A-A74C-182B3083F025}"/>
              </a:ext>
            </a:extLst>
          </p:cNvPr>
          <p:cNvSpPr/>
          <p:nvPr/>
        </p:nvSpPr>
        <p:spPr>
          <a:xfrm>
            <a:off x="1060175" y="3370705"/>
            <a:ext cx="1399716" cy="1439794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17E319-E04E-7E45-8B2F-BEE5DBBA2B93}"/>
              </a:ext>
            </a:extLst>
          </p:cNvPr>
          <p:cNvSpPr/>
          <p:nvPr/>
        </p:nvSpPr>
        <p:spPr>
          <a:xfrm>
            <a:off x="4008783" y="3377333"/>
            <a:ext cx="2842592" cy="1439794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194696-5CFC-804B-8A18-DAA4136297CA}"/>
              </a:ext>
            </a:extLst>
          </p:cNvPr>
          <p:cNvSpPr/>
          <p:nvPr/>
        </p:nvSpPr>
        <p:spPr>
          <a:xfrm>
            <a:off x="8373767" y="3367393"/>
            <a:ext cx="2824320" cy="1439794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C470AF-EAF9-5B41-92E1-8FE90EF157AB}"/>
              </a:ext>
            </a:extLst>
          </p:cNvPr>
          <p:cNvSpPr/>
          <p:nvPr/>
        </p:nvSpPr>
        <p:spPr>
          <a:xfrm>
            <a:off x="1060175" y="5197767"/>
            <a:ext cx="2948608" cy="1439794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892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71968-404E-D649-BBCB-BD0E7E6C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8051"/>
            <a:ext cx="12215353" cy="7607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CD77B0-F920-EC41-82A4-4C9DBFEB069C}"/>
              </a:ext>
            </a:extLst>
          </p:cNvPr>
          <p:cNvSpPr txBox="1"/>
          <p:nvPr/>
        </p:nvSpPr>
        <p:spPr>
          <a:xfrm>
            <a:off x="2251881" y="1680855"/>
            <a:ext cx="8134065" cy="169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10 out of 20 predictors are insignificant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11 variables do not show the random scatter patterns in plots of standardized residuals against predictor.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8CAD3A49-9D91-D64D-A70A-B0E7F35D34AB}"/>
              </a:ext>
            </a:extLst>
          </p:cNvPr>
          <p:cNvSpPr/>
          <p:nvPr/>
        </p:nvSpPr>
        <p:spPr>
          <a:xfrm>
            <a:off x="5956852" y="4133293"/>
            <a:ext cx="278295" cy="424067"/>
          </a:xfrm>
          <a:prstGeom prst="downArrow">
            <a:avLst/>
          </a:prstGeom>
          <a:solidFill>
            <a:srgbClr val="00EDFF"/>
          </a:solidFill>
          <a:ln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DB45C-307D-2B43-BA72-518BB73DDAE9}"/>
              </a:ext>
            </a:extLst>
          </p:cNvPr>
          <p:cNvSpPr txBox="1"/>
          <p:nvPr/>
        </p:nvSpPr>
        <p:spPr>
          <a:xfrm>
            <a:off x="4837520" y="4615561"/>
            <a:ext cx="2540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8889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Best Subset</a:t>
            </a:r>
          </a:p>
        </p:txBody>
      </p:sp>
    </p:spTree>
    <p:extLst>
      <p:ext uri="{BB962C8B-B14F-4D97-AF65-F5344CB8AC3E}">
        <p14:creationId xmlns:p14="http://schemas.microsoft.com/office/powerpoint/2010/main" val="2355844372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E769CA7-A3D1-9546-929B-FF70B6A0A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357631"/>
              </p:ext>
            </p:extLst>
          </p:nvPr>
        </p:nvGraphicFramePr>
        <p:xfrm>
          <a:off x="1192697" y="1771617"/>
          <a:ext cx="9859615" cy="4163864"/>
        </p:xfrm>
        <a:graphic>
          <a:graphicData uri="http://schemas.openxmlformats.org/drawingml/2006/table">
            <a:tbl>
              <a:tblPr/>
              <a:tblGrid>
                <a:gridCol w="968355">
                  <a:extLst>
                    <a:ext uri="{9D8B030D-6E8A-4147-A177-3AD203B41FA5}">
                      <a16:colId xmlns:a16="http://schemas.microsoft.com/office/drawing/2014/main" val="672884905"/>
                    </a:ext>
                  </a:extLst>
                </a:gridCol>
                <a:gridCol w="3179574">
                  <a:extLst>
                    <a:ext uri="{9D8B030D-6E8A-4147-A177-3AD203B41FA5}">
                      <a16:colId xmlns:a16="http://schemas.microsoft.com/office/drawing/2014/main" val="33775095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841155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95165117"/>
                    </a:ext>
                  </a:extLst>
                </a:gridCol>
                <a:gridCol w="1445906">
                  <a:extLst>
                    <a:ext uri="{9D8B030D-6E8A-4147-A177-3AD203B41FA5}">
                      <a16:colId xmlns:a16="http://schemas.microsoft.com/office/drawing/2014/main" val="3116693612"/>
                    </a:ext>
                  </a:extLst>
                </a:gridCol>
                <a:gridCol w="1217780">
                  <a:extLst>
                    <a:ext uri="{9D8B030D-6E8A-4147-A177-3AD203B41FA5}">
                      <a16:colId xmlns:a16="http://schemas.microsoft.com/office/drawing/2014/main" val="2422520749"/>
                    </a:ext>
                  </a:extLst>
                </a:gridCol>
              </a:tblGrid>
              <a:tr h="44809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Size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Predictors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Adjusted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Grotesque Light" panose="020B0304020202020204" pitchFamily="34" charset="0"/>
                        </a:rPr>
                        <a:t>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R-squared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AIC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AICc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BIC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31859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0.5364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4451.051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4,451.060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4,461.290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044798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x14,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0.7263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3800.621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3,800.641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3,815.980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9254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0.7824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3518.318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3,518.351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3,538.797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75385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0.8049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3384.114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3,384.163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3,409.712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261043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x9,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0.8110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3345.722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3,345.791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3,376.440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991182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6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x4, x10,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0.8172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3305.408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3,305.499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3,341.245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6157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x4, x6, x10,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0.8231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3265.85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3,265.968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3,306.807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36316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x4, x6, x9, x10, x14,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0.8281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3231.72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3,231.867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3,277.797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00989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39025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340" name="Picture 4" descr="https://lh4.googleusercontent.com/gzF3bUALJqdeWnbQoUdambYehpUrA1F_s9Y5VdBv67MHbaSXOZ8gQkH-rPKu8AzJEUJAIIEUQTnZZ5EC9w0H6T3Fw7RtSV5W2p3F1x-hkpHBQ6kfe08Q1IYfLhuebyknHrZVPjCQ">
            <a:extLst>
              <a:ext uri="{FF2B5EF4-FFF2-40B4-BE49-F238E27FC236}">
                <a16:creationId xmlns:a16="http://schemas.microsoft.com/office/drawing/2014/main" id="{E18D252E-E63B-844D-A599-8B9E78251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178" y="1646404"/>
            <a:ext cx="5771643" cy="42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0C720-03E0-9747-AC05-D81ACB3C3A3C}"/>
              </a:ext>
            </a:extLst>
          </p:cNvPr>
          <p:cNvCxnSpPr>
            <a:cxnSpLocks/>
          </p:cNvCxnSpPr>
          <p:nvPr/>
        </p:nvCxnSpPr>
        <p:spPr>
          <a:xfrm>
            <a:off x="6708371" y="5921280"/>
            <a:ext cx="1657707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2064C8-3EF5-894A-AFAA-0E256E7BBF5B}"/>
              </a:ext>
            </a:extLst>
          </p:cNvPr>
          <p:cNvSpPr txBox="1"/>
          <p:nvPr/>
        </p:nvSpPr>
        <p:spPr>
          <a:xfrm>
            <a:off x="1510108" y="3283051"/>
            <a:ext cx="2150447" cy="151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Adult Mortality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Infant Deaths 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Percentage Expenditure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BMI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Under five Deaths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HIV/AIDS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Income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Schooling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976A56-2DED-6046-AD57-33FF8CFF8487}"/>
              </a:ext>
            </a:extLst>
          </p:cNvPr>
          <p:cNvSpPr/>
          <p:nvPr/>
        </p:nvSpPr>
        <p:spPr>
          <a:xfrm>
            <a:off x="1560085" y="3467025"/>
            <a:ext cx="7421736" cy="245166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0DC7B-8635-324B-A0EA-480F772E0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5932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1CDAAB-F0DA-C64D-A6C4-F3C79A80DE97}"/>
              </a:ext>
            </a:extLst>
          </p:cNvPr>
          <p:cNvSpPr txBox="1"/>
          <p:nvPr/>
        </p:nvSpPr>
        <p:spPr>
          <a:xfrm>
            <a:off x="1882660" y="2561979"/>
            <a:ext cx="8854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Grotesque Light" panose="020B0304020202020204" pitchFamily="34" charset="0"/>
              </a:rPr>
              <a:t>Which factor should a country give importance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rotesque Light" panose="020B0304020202020204" pitchFamily="34" charset="0"/>
              </a:rPr>
              <a:t>in order to improve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Grotesque Light" panose="020B0304020202020204" pitchFamily="34" charset="0"/>
              </a:rPr>
              <a:t>the life expectancy of its population?</a:t>
            </a:r>
          </a:p>
        </p:txBody>
      </p:sp>
    </p:spTree>
    <p:extLst>
      <p:ext uri="{BB962C8B-B14F-4D97-AF65-F5344CB8AC3E}">
        <p14:creationId xmlns:p14="http://schemas.microsoft.com/office/powerpoint/2010/main" val="1048125159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BE7C51-A72E-4B4A-9FDA-AFDF19AB9EFE}"/>
              </a:ext>
            </a:extLst>
          </p:cNvPr>
          <p:cNvSpPr/>
          <p:nvPr/>
        </p:nvSpPr>
        <p:spPr>
          <a:xfrm>
            <a:off x="9356035" y="6387548"/>
            <a:ext cx="980661" cy="470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5.googleusercontent.com/aeovKCoyO7ELIUm_V-iMkZnZh1kRlk7-H5rVVoTXxIP_AgLiKd9AwAVUXPCTbMa0-eBYta5lKVHQ55Vv2ak2Iweya1bo91GegTKIEpfezrxJ955AREqrPigwXmfYS5-NLUj5wNpS">
            <a:extLst>
              <a:ext uri="{FF2B5EF4-FFF2-40B4-BE49-F238E27FC236}">
                <a16:creationId xmlns:a16="http://schemas.microsoft.com/office/drawing/2014/main" id="{A7C3431B-1D6C-1341-B882-6F1B931302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" t="9213" r="-838" b="4220"/>
          <a:stretch/>
        </p:blipFill>
        <p:spPr bwMode="auto">
          <a:xfrm>
            <a:off x="1837897" y="2241645"/>
            <a:ext cx="8516203" cy="118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AA3D2-A5B8-A144-9496-3CD91C48C9F9}"/>
              </a:ext>
            </a:extLst>
          </p:cNvPr>
          <p:cNvSpPr txBox="1"/>
          <p:nvPr/>
        </p:nvSpPr>
        <p:spPr>
          <a:xfrm>
            <a:off x="1173239" y="1528988"/>
            <a:ext cx="984552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Check multicollinearity using VIF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483CF1D-FBAC-7040-B830-476D04E44FF4}"/>
              </a:ext>
            </a:extLst>
          </p:cNvPr>
          <p:cNvSpPr/>
          <p:nvPr/>
        </p:nvSpPr>
        <p:spPr>
          <a:xfrm>
            <a:off x="5956852" y="4133293"/>
            <a:ext cx="278295" cy="424067"/>
          </a:xfrm>
          <a:prstGeom prst="downArrow">
            <a:avLst/>
          </a:prstGeom>
          <a:solidFill>
            <a:srgbClr val="00EDFF"/>
          </a:solidFill>
          <a:ln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EC9329-CC8E-D94C-992E-23CEB5EF8BDE}"/>
              </a:ext>
            </a:extLst>
          </p:cNvPr>
          <p:cNvSpPr txBox="1"/>
          <p:nvPr/>
        </p:nvSpPr>
        <p:spPr>
          <a:xfrm>
            <a:off x="4837520" y="4615561"/>
            <a:ext cx="2508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88896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Remove x4</a:t>
            </a:r>
          </a:p>
        </p:txBody>
      </p:sp>
    </p:spTree>
    <p:extLst>
      <p:ext uri="{BB962C8B-B14F-4D97-AF65-F5344CB8AC3E}">
        <p14:creationId xmlns:p14="http://schemas.microsoft.com/office/powerpoint/2010/main" val="1404655796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CDB0A-8D3B-D74F-81B1-6C829A88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056" y="1586364"/>
            <a:ext cx="4670693" cy="34892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60C720-03E0-9747-AC05-D81ACB3C3A3C}"/>
              </a:ext>
            </a:extLst>
          </p:cNvPr>
          <p:cNvCxnSpPr>
            <a:cxnSpLocks/>
          </p:cNvCxnSpPr>
          <p:nvPr/>
        </p:nvCxnSpPr>
        <p:spPr>
          <a:xfrm>
            <a:off x="4858202" y="5075228"/>
            <a:ext cx="1370320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32064C8-3EF5-894A-AFAA-0E256E7BBF5B}"/>
              </a:ext>
            </a:extLst>
          </p:cNvPr>
          <p:cNvSpPr txBox="1"/>
          <p:nvPr/>
        </p:nvSpPr>
        <p:spPr>
          <a:xfrm>
            <a:off x="377338" y="3060661"/>
            <a:ext cx="2150447" cy="133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Adult Mortality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Percentage Expenditure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BMI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Under five Deaths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HIV/AIDS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Income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Schooling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F302-D0ED-4E49-9AA8-AA5A73591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749" y="1662037"/>
            <a:ext cx="4670693" cy="139900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FF7F80-CCD2-624A-82D4-9472219E67AF}"/>
              </a:ext>
            </a:extLst>
          </p:cNvPr>
          <p:cNvCxnSpPr>
            <a:cxnSpLocks/>
          </p:cNvCxnSpPr>
          <p:nvPr/>
        </p:nvCxnSpPr>
        <p:spPr>
          <a:xfrm>
            <a:off x="9446719" y="2753139"/>
            <a:ext cx="672800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46678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9BE7C51-A72E-4B4A-9FDA-AFDF19AB9EFE}"/>
              </a:ext>
            </a:extLst>
          </p:cNvPr>
          <p:cNvSpPr/>
          <p:nvPr/>
        </p:nvSpPr>
        <p:spPr>
          <a:xfrm>
            <a:off x="9356035" y="6387548"/>
            <a:ext cx="980661" cy="470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s://lh6.googleusercontent.com/MVOIbO7RpEHOtOmtFMHtHz4ZWhJ2VxWnbbhvDrbhAFMB-Rjz9O-_yA0-AMxuF1idFC3AkimylmVGnjAh-uVV5xNJNiIRmrxjADtK2EObUS0C465KO2T2ZcmdAPCcL030pZS70VL5">
            <a:extLst>
              <a:ext uri="{FF2B5EF4-FFF2-40B4-BE49-F238E27FC236}">
                <a16:creationId xmlns:a16="http://schemas.microsoft.com/office/drawing/2014/main" id="{42061CCA-9C13-BF4A-9079-9D65AD2F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069" y="1461732"/>
            <a:ext cx="7553739" cy="529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92161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A48E66-690D-BB41-8F4C-F4322FEB270E}"/>
              </a:ext>
            </a:extLst>
          </p:cNvPr>
          <p:cNvSpPr/>
          <p:nvPr/>
        </p:nvSpPr>
        <p:spPr>
          <a:xfrm>
            <a:off x="8111435" y="6444943"/>
            <a:ext cx="1388165" cy="12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s://lh5.googleusercontent.com/wJvl6Hd6eYzTtSvaU1m47ZGAFX7-LVKxk-4jX4zSrjpMbKXxe7XHyzqixHc9gfWiFTSsOKoEtxp5bGgSJ-FZ9yRYuU32YgFczqzFo3CQB7szB-aylYV3gp6vF5snw44zBv0q6XRs">
            <a:extLst>
              <a:ext uri="{FF2B5EF4-FFF2-40B4-BE49-F238E27FC236}">
                <a16:creationId xmlns:a16="http://schemas.microsoft.com/office/drawing/2014/main" id="{3E4D7F5B-28AB-0B45-89CB-09F863E0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42" y="1352032"/>
            <a:ext cx="7702551" cy="54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C89E81-2F43-8040-A48D-87CBB4BD61C2}"/>
              </a:ext>
            </a:extLst>
          </p:cNvPr>
          <p:cNvSpPr/>
          <p:nvPr/>
        </p:nvSpPr>
        <p:spPr>
          <a:xfrm>
            <a:off x="1951630" y="1241946"/>
            <a:ext cx="5308979" cy="3630305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6D59B6-5D28-724D-B63B-865758870077}"/>
              </a:ext>
            </a:extLst>
          </p:cNvPr>
          <p:cNvSpPr/>
          <p:nvPr/>
        </p:nvSpPr>
        <p:spPr>
          <a:xfrm>
            <a:off x="9212239" y="6346209"/>
            <a:ext cx="1487606" cy="7369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70489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3999A8-016E-8742-A247-8F91DD8E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637253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E8F7CD-EBE0-8F47-957A-EEC8C450BAF1}"/>
              </a:ext>
            </a:extLst>
          </p:cNvPr>
          <p:cNvSpPr/>
          <p:nvPr/>
        </p:nvSpPr>
        <p:spPr>
          <a:xfrm>
            <a:off x="1173696" y="1446663"/>
            <a:ext cx="9785456" cy="1692323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C54CF-FA45-004F-AA9A-B865F3D5F9EC}"/>
              </a:ext>
            </a:extLst>
          </p:cNvPr>
          <p:cNvSpPr/>
          <p:nvPr/>
        </p:nvSpPr>
        <p:spPr>
          <a:xfrm>
            <a:off x="919163" y="1567199"/>
            <a:ext cx="9952985" cy="129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" dirty="0">
                <a:solidFill>
                  <a:srgbClr val="373737"/>
                </a:solidFill>
                <a:latin typeface="Grotesque Light" panose="020B0504020202020204" pitchFamily="34" charset="0"/>
              </a:rPr>
              <a:t>Life expectancy = </a:t>
            </a:r>
            <a:r>
              <a:rPr lang="en-US" dirty="0">
                <a:solidFill>
                  <a:srgbClr val="373737"/>
                </a:solidFill>
                <a:latin typeface="Grotesque Light" panose="020B0504020202020204" pitchFamily="34" charset="0"/>
              </a:rPr>
              <a:t>53.58 - .019 (Adult Mortality) + .0004 (Percentage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373737"/>
                </a:solidFill>
                <a:latin typeface="Grotesque Light" panose="020B0504020202020204" pitchFamily="34" charset="0"/>
              </a:rPr>
              <a:t>		Expenditure) + .039 (BMI) - .003 (Under five Deaths) - .422 (HIV/AIDS)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373737"/>
                </a:solidFill>
                <a:latin typeface="Grotesque Light" panose="020B0504020202020204" pitchFamily="34" charset="0"/>
              </a:rPr>
              <a:t>	+ 10.95 (Income composition of resource) + .924 (Schooling)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91C7C-94F0-1E49-9E19-AAA9E63D0B26}"/>
              </a:ext>
            </a:extLst>
          </p:cNvPr>
          <p:cNvSpPr txBox="1"/>
          <p:nvPr/>
        </p:nvSpPr>
        <p:spPr>
          <a:xfrm>
            <a:off x="1141862" y="3671013"/>
            <a:ext cx="9785456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Adult mortality, Under five deaths, and HIV/AIDS have negative impact on Life Expectancy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Percentage Expenditure, BMI, Income composition, and Schooling have positive effect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rotesque Light" panose="020B0304020202020204" pitchFamily="34" charset="0"/>
              </a:rPr>
              <a:t>Income Composition has the largest effect on the Life Expectancy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rotesque Light" panose="020B0304020202020204" pitchFamily="34" charset="0"/>
              </a:rPr>
              <a:t>HIV/AIDS has the largest negative effect on life expectancy</a:t>
            </a:r>
            <a:endParaRPr lang="en-US" dirty="0">
              <a:solidFill>
                <a:srgbClr val="373737"/>
              </a:solidFill>
              <a:latin typeface="Grotesque Light" panose="020B03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34EBCFB-7770-3540-933A-779857479807}"/>
              </a:ext>
            </a:extLst>
          </p:cNvPr>
          <p:cNvCxnSpPr>
            <a:cxnSpLocks/>
          </p:cNvCxnSpPr>
          <p:nvPr/>
        </p:nvCxnSpPr>
        <p:spPr>
          <a:xfrm>
            <a:off x="3373231" y="2859540"/>
            <a:ext cx="3860082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575506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7612342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E9DB2C9-295A-DD4B-A116-F57E35BFE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307703"/>
              </p:ext>
            </p:extLst>
          </p:nvPr>
        </p:nvGraphicFramePr>
        <p:xfrm>
          <a:off x="1173239" y="2496658"/>
          <a:ext cx="9859615" cy="4163864"/>
        </p:xfrm>
        <a:graphic>
          <a:graphicData uri="http://schemas.openxmlformats.org/drawingml/2006/table">
            <a:tbl>
              <a:tblPr/>
              <a:tblGrid>
                <a:gridCol w="968355">
                  <a:extLst>
                    <a:ext uri="{9D8B030D-6E8A-4147-A177-3AD203B41FA5}">
                      <a16:colId xmlns:a16="http://schemas.microsoft.com/office/drawing/2014/main" val="672884905"/>
                    </a:ext>
                  </a:extLst>
                </a:gridCol>
                <a:gridCol w="3179574">
                  <a:extLst>
                    <a:ext uri="{9D8B030D-6E8A-4147-A177-3AD203B41FA5}">
                      <a16:colId xmlns:a16="http://schemas.microsoft.com/office/drawing/2014/main" val="337750951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841155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995165117"/>
                    </a:ext>
                  </a:extLst>
                </a:gridCol>
                <a:gridCol w="1445906">
                  <a:extLst>
                    <a:ext uri="{9D8B030D-6E8A-4147-A177-3AD203B41FA5}">
                      <a16:colId xmlns:a16="http://schemas.microsoft.com/office/drawing/2014/main" val="3116693612"/>
                    </a:ext>
                  </a:extLst>
                </a:gridCol>
                <a:gridCol w="1217780">
                  <a:extLst>
                    <a:ext uri="{9D8B030D-6E8A-4147-A177-3AD203B41FA5}">
                      <a16:colId xmlns:a16="http://schemas.microsoft.com/office/drawing/2014/main" val="2422520749"/>
                    </a:ext>
                  </a:extLst>
                </a:gridCol>
              </a:tblGrid>
              <a:tr h="44809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Size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Predictors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Adjusted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Grotesque Light" panose="020B0304020202020204" pitchFamily="34" charset="0"/>
                        </a:rPr>
                        <a:t>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R-squared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AIC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AICc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BIC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31859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0.5364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4451.051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4451.07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4461.29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044798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x14,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0.7263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3800.621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3800.654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3815.98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9254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0.7824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3518.318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3518.367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3538.797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75385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0.8049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3384.114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3384.182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3409.712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261043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x9, x14,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0.811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3345.722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3345.813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3376.44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991182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6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x1, x3, x9, x14,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0.8159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3314.762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3314.879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3350.599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6157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x1, x3, x9, x14, x15,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0.8185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3297.588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3297.735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3338.545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36316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x1, x3, x5, x6, x9, x14,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0.8208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3282.996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3283.176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3329.073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b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00989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0E852F42-1008-8542-BEF0-84C72A706A53}"/>
              </a:ext>
            </a:extLst>
          </p:cNvPr>
          <p:cNvSpPr txBox="1"/>
          <p:nvPr/>
        </p:nvSpPr>
        <p:spPr>
          <a:xfrm>
            <a:off x="1173239" y="1528988"/>
            <a:ext cx="9845521" cy="87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Remove x4 due to high correlation with x10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Best subset</a:t>
            </a:r>
          </a:p>
        </p:txBody>
      </p:sp>
    </p:spTree>
    <p:extLst>
      <p:ext uri="{BB962C8B-B14F-4D97-AF65-F5344CB8AC3E}">
        <p14:creationId xmlns:p14="http://schemas.microsoft.com/office/powerpoint/2010/main" val="1001470686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2342"/>
          </a:xfrm>
          <a:prstGeom prst="rect">
            <a:avLst/>
          </a:prstGeom>
        </p:spPr>
      </p:pic>
      <p:pic>
        <p:nvPicPr>
          <p:cNvPr id="13314" name="Picture 2" descr="https://lh5.googleusercontent.com/ddJ9ko-gAV2S6EDqUjdnaAPHEhaPI2HJDwf42Pdr4tdGe6S87xQF6j8oTKlqkdIQYGe1EwcyHmaqdhl65D6wzLhjTisVC5_hUIIHUOS0wejkpO3kLZjLfxo2Wz0gZBMVTRItm54M">
            <a:extLst>
              <a:ext uri="{FF2B5EF4-FFF2-40B4-BE49-F238E27FC236}">
                <a16:creationId xmlns:a16="http://schemas.microsoft.com/office/drawing/2014/main" id="{14997AB2-9E13-6949-BCAB-D324B28E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40" y="1544092"/>
            <a:ext cx="71882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814503-7B29-5B4A-B58B-6046FB1FE787}"/>
              </a:ext>
            </a:extLst>
          </p:cNvPr>
          <p:cNvCxnSpPr>
            <a:cxnSpLocks/>
          </p:cNvCxnSpPr>
          <p:nvPr/>
        </p:nvCxnSpPr>
        <p:spPr>
          <a:xfrm>
            <a:off x="7063213" y="6635891"/>
            <a:ext cx="1889718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A993483-E0F3-884D-89C2-2964D92F24E6}"/>
              </a:ext>
            </a:extLst>
          </p:cNvPr>
          <p:cNvSpPr txBox="1"/>
          <p:nvPr/>
        </p:nvSpPr>
        <p:spPr>
          <a:xfrm>
            <a:off x="1346332" y="3656564"/>
            <a:ext cx="2150447" cy="17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Year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Adult Mortality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Alcohol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Percentage Expenditure 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BMI 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HIV/AIDS 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Income </a:t>
            </a:r>
          </a:p>
          <a:p>
            <a:pPr marL="120650" indent="-120650">
              <a:lnSpc>
                <a:spcPts val="156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373737"/>
                </a:solidFill>
                <a:latin typeface="Grotesque" panose="020B0504020202020204" pitchFamily="34" charset="0"/>
              </a:rPr>
              <a:t>Schooling </a:t>
            </a:r>
          </a:p>
        </p:txBody>
      </p:sp>
    </p:spTree>
    <p:extLst>
      <p:ext uri="{BB962C8B-B14F-4D97-AF65-F5344CB8AC3E}">
        <p14:creationId xmlns:p14="http://schemas.microsoft.com/office/powerpoint/2010/main" val="29332753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2342"/>
          </a:xfrm>
          <a:prstGeom prst="rect">
            <a:avLst/>
          </a:prstGeom>
        </p:spPr>
      </p:pic>
      <p:pic>
        <p:nvPicPr>
          <p:cNvPr id="14338" name="Picture 2" descr="https://lh4.googleusercontent.com/DGH0asAt0x3sJhfgVKlndvhx0FpiPvPXaq55FUzwSMImiX6-h4AaQQEasv_H7etgEvRKil0v1WfXjUvYc7AF5Bf6lyWO52MIgvINPZLFtqmarffWKzZGY3g0FHNK61QBOk7rsPQD">
            <a:extLst>
              <a:ext uri="{FF2B5EF4-FFF2-40B4-BE49-F238E27FC236}">
                <a16:creationId xmlns:a16="http://schemas.microsoft.com/office/drawing/2014/main" id="{447F732A-D7D0-8B4C-B388-5620A5442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"/>
          <a:stretch/>
        </p:blipFill>
        <p:spPr bwMode="auto">
          <a:xfrm>
            <a:off x="2354872" y="1297296"/>
            <a:ext cx="7482255" cy="538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82D876-F98B-FA43-B2E4-4051F3575CE0}"/>
              </a:ext>
            </a:extLst>
          </p:cNvPr>
          <p:cNvSpPr/>
          <p:nvPr/>
        </p:nvSpPr>
        <p:spPr>
          <a:xfrm>
            <a:off x="8857397" y="6455391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51647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2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82D876-F98B-FA43-B2E4-4051F3575CE0}"/>
              </a:ext>
            </a:extLst>
          </p:cNvPr>
          <p:cNvSpPr/>
          <p:nvPr/>
        </p:nvSpPr>
        <p:spPr>
          <a:xfrm>
            <a:off x="8857397" y="6455391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ttps://lh5.googleusercontent.com/pLKiisnZg0zkSwIu1h9qY4rNxprHj1F6IHf-zxt7bsaSMzQmJihqtFSxjiZp7mp-H3XkQ7-a--jSc3PYJVYdJ9clQ0x4Ec4XvRc9UCCrRhd8oaBdZaRmedBoPZA9kbdyqujZPxv3">
            <a:extLst>
              <a:ext uri="{FF2B5EF4-FFF2-40B4-BE49-F238E27FC236}">
                <a16:creationId xmlns:a16="http://schemas.microsoft.com/office/drawing/2014/main" id="{C013C3F7-0929-4A41-91BA-C9BB8DB9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997" y="1322695"/>
            <a:ext cx="74676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174293"/>
      </p:ext>
    </p:extLst>
  </p:cSld>
  <p:clrMapOvr>
    <a:masterClrMapping/>
  </p:clrMapOvr>
  <p:transition spd="slow">
    <p:cov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2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82D876-F98B-FA43-B2E4-4051F3575CE0}"/>
              </a:ext>
            </a:extLst>
          </p:cNvPr>
          <p:cNvSpPr/>
          <p:nvPr/>
        </p:nvSpPr>
        <p:spPr>
          <a:xfrm>
            <a:off x="8857397" y="6455391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https://lh3.googleusercontent.com/bOGvbXrG7B7d-S5V69xNStVwfedWTcqEKwkL2yqqmbY6efGYFLRbc4XSt6Rqcd_vv8-dhd4pUjHd8SdJm5eaRNVRwh9D6d7-gj6XAdynkT7HofJ9VrLEtBan86DRmKIueF4aDncz">
            <a:extLst>
              <a:ext uri="{FF2B5EF4-FFF2-40B4-BE49-F238E27FC236}">
                <a16:creationId xmlns:a16="http://schemas.microsoft.com/office/drawing/2014/main" id="{FF08B807-4256-7C4B-AE50-20F13D69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098" y="1446189"/>
            <a:ext cx="7601803" cy="528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36E0EE-BACD-134F-B03A-97DE037695A8}"/>
              </a:ext>
            </a:extLst>
          </p:cNvPr>
          <p:cNvSpPr/>
          <p:nvPr/>
        </p:nvSpPr>
        <p:spPr>
          <a:xfrm>
            <a:off x="9440838" y="6587224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0790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E9BB89-F117-164A-90BF-0A6A5D973597}"/>
              </a:ext>
            </a:extLst>
          </p:cNvPr>
          <p:cNvGrpSpPr/>
          <p:nvPr/>
        </p:nvGrpSpPr>
        <p:grpSpPr>
          <a:xfrm>
            <a:off x="0" y="0"/>
            <a:ext cx="12192000" cy="7681576"/>
            <a:chOff x="0" y="0"/>
            <a:chExt cx="12192000" cy="768157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62B0EA-2DAF-5D46-8AFB-E3E18AC48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1" r="561"/>
            <a:stretch/>
          </p:blipFill>
          <p:spPr>
            <a:xfrm>
              <a:off x="0" y="0"/>
              <a:ext cx="12192000" cy="768157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4FDE16-0738-CE44-9107-24E6D4CC9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417" t="70570" r="24577" b="7790"/>
            <a:stretch/>
          </p:blipFill>
          <p:spPr>
            <a:xfrm>
              <a:off x="4386984" y="375373"/>
              <a:ext cx="3699803" cy="166225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C626DF6-B0B7-8243-985C-B31F6ED9E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64" t="27621" r="40362" b="40121"/>
          <a:stretch/>
        </p:blipFill>
        <p:spPr>
          <a:xfrm>
            <a:off x="5029200" y="2413000"/>
            <a:ext cx="1955800" cy="203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DC893E-A0FA-774A-B8F1-65A9D74E1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79" t="27823" r="8447" b="36290"/>
          <a:stretch/>
        </p:blipFill>
        <p:spPr>
          <a:xfrm>
            <a:off x="8502650" y="2311400"/>
            <a:ext cx="1955800" cy="2260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5F3CB-7F96-234D-84D9-4BE4394D5392}"/>
              </a:ext>
            </a:extLst>
          </p:cNvPr>
          <p:cNvSpPr txBox="1"/>
          <p:nvPr/>
        </p:nvSpPr>
        <p:spPr>
          <a:xfrm>
            <a:off x="945392" y="4525507"/>
            <a:ext cx="2792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rotesque" panose="020B0504020202020204" pitchFamily="34" charset="0"/>
              </a:rPr>
              <a:t>Data Collection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C9AA0F-F944-C74B-8BB7-A49670CAAC6E}"/>
              </a:ext>
            </a:extLst>
          </p:cNvPr>
          <p:cNvSpPr txBox="1"/>
          <p:nvPr/>
        </p:nvSpPr>
        <p:spPr>
          <a:xfrm>
            <a:off x="5190950" y="4525507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rotesque" panose="020B0504020202020204" pitchFamily="34" charset="0"/>
              </a:rPr>
              <a:t>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89B38-7FD9-9C4A-B992-B02F3EBD8B4D}"/>
              </a:ext>
            </a:extLst>
          </p:cNvPr>
          <p:cNvSpPr txBox="1"/>
          <p:nvPr/>
        </p:nvSpPr>
        <p:spPr>
          <a:xfrm>
            <a:off x="8753985" y="4535842"/>
            <a:ext cx="1578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rotesque" panose="020B0504020202020204" pitchFamily="34" charset="0"/>
              </a:rPr>
              <a:t>Findings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71B0E-BEDB-3F4E-9D74-F9854B4B4551}"/>
              </a:ext>
            </a:extLst>
          </p:cNvPr>
          <p:cNvSpPr txBox="1"/>
          <p:nvPr/>
        </p:nvSpPr>
        <p:spPr>
          <a:xfrm>
            <a:off x="4687926" y="1016052"/>
            <a:ext cx="2543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3441097338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2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82D876-F98B-FA43-B2E4-4051F3575CE0}"/>
              </a:ext>
            </a:extLst>
          </p:cNvPr>
          <p:cNvSpPr/>
          <p:nvPr/>
        </p:nvSpPr>
        <p:spPr>
          <a:xfrm>
            <a:off x="8857397" y="6455391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6E0EE-BACD-134F-B03A-97DE037695A8}"/>
              </a:ext>
            </a:extLst>
          </p:cNvPr>
          <p:cNvSpPr/>
          <p:nvPr/>
        </p:nvSpPr>
        <p:spPr>
          <a:xfrm>
            <a:off x="9440838" y="6587224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s://lh6.googleusercontent.com/ttGdJP-MXtVQMiw27FpLgcdoOrLhP73a_RiI7HbxDENXKzx7Jm5znLNUwFUcnIYn3AaIkbTQH-SVZcskxCqZJcYgOyXu68WfjjISbgive0XN23Xjv9x8DookNt7zCvmfKHweDSd6">
            <a:extLst>
              <a:ext uri="{FF2B5EF4-FFF2-40B4-BE49-F238E27FC236}">
                <a16:creationId xmlns:a16="http://schemas.microsoft.com/office/drawing/2014/main" id="{BFAFAC68-99AA-214B-AE78-3251D0EA4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767" y="1310901"/>
            <a:ext cx="5238466" cy="367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https://lh6.googleusercontent.com/G1tETY56qnP41eed4876DdWXMZqScKIB7CUjjQ5cCV23uwJNfyAzR8fblCj1vwhlZFz0uLDnCSCm7coIuZidpPWWsRIPzmSnUDeEDeKJOEQlFt-FVV-JHvMSn2OgBGa8X67q5NH6">
            <a:extLst>
              <a:ext uri="{FF2B5EF4-FFF2-40B4-BE49-F238E27FC236}">
                <a16:creationId xmlns:a16="http://schemas.microsoft.com/office/drawing/2014/main" id="{9FAFDCEB-7522-BE4B-94EF-62BEA2259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"/>
          <a:stretch/>
        </p:blipFill>
        <p:spPr bwMode="auto">
          <a:xfrm>
            <a:off x="3566045" y="5044891"/>
            <a:ext cx="5177522" cy="186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12954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EAE10-2DA2-E44E-BE74-ADE52433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23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82D876-F98B-FA43-B2E4-4051F3575CE0}"/>
              </a:ext>
            </a:extLst>
          </p:cNvPr>
          <p:cNvSpPr/>
          <p:nvPr/>
        </p:nvSpPr>
        <p:spPr>
          <a:xfrm>
            <a:off x="8857397" y="6455391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36E0EE-BACD-134F-B03A-97DE037695A8}"/>
              </a:ext>
            </a:extLst>
          </p:cNvPr>
          <p:cNvSpPr/>
          <p:nvPr/>
        </p:nvSpPr>
        <p:spPr>
          <a:xfrm>
            <a:off x="9440838" y="6587224"/>
            <a:ext cx="1269242" cy="402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819760-A0E9-F140-8222-4169E185F07E}"/>
              </a:ext>
            </a:extLst>
          </p:cNvPr>
          <p:cNvSpPr/>
          <p:nvPr/>
        </p:nvSpPr>
        <p:spPr>
          <a:xfrm>
            <a:off x="1173696" y="1446663"/>
            <a:ext cx="9785456" cy="1692323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51ADB3-5E6B-9D40-83F4-DC54BA0EB04F}"/>
              </a:ext>
            </a:extLst>
          </p:cNvPr>
          <p:cNvSpPr/>
          <p:nvPr/>
        </p:nvSpPr>
        <p:spPr>
          <a:xfrm>
            <a:off x="1173696" y="1567199"/>
            <a:ext cx="9239546" cy="129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" dirty="0">
                <a:solidFill>
                  <a:srgbClr val="373737"/>
                </a:solidFill>
                <a:latin typeface="Grotesque Light" panose="020B0504020202020204" pitchFamily="34" charset="0"/>
              </a:rPr>
              <a:t>Life expectancy = </a:t>
            </a:r>
            <a:r>
              <a:rPr lang="en-US" dirty="0">
                <a:solidFill>
                  <a:srgbClr val="373737"/>
                </a:solidFill>
                <a:latin typeface="Grotesque Light" panose="020B0504020202020204" pitchFamily="34" charset="0"/>
              </a:rPr>
              <a:t>34.45  – .146 (Year) - .018 (Adult Mortality) -.15 (Alcohol) + .00004 (Percentage Expenditure) + .041 (BMI) - .428 (HIV/AIDS)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rgbClr val="373737"/>
                </a:solidFill>
                <a:latin typeface="Grotesque Light" panose="020B0504020202020204" pitchFamily="34" charset="0"/>
              </a:rPr>
              <a:t>	+ 11.79 (Income composition of resource) + 1.059 (Schooling)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5AEA4-1A74-C04F-B4E6-104EF898CF59}"/>
              </a:ext>
            </a:extLst>
          </p:cNvPr>
          <p:cNvSpPr txBox="1"/>
          <p:nvPr/>
        </p:nvSpPr>
        <p:spPr>
          <a:xfrm>
            <a:off x="1141862" y="3671013"/>
            <a:ext cx="9785456" cy="253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Negative impact :  </a:t>
            </a:r>
            <a:r>
              <a:rPr lang="en-US" dirty="0">
                <a:latin typeface="Grotesque Light" panose="020B0304020202020204" pitchFamily="34" charset="0"/>
              </a:rPr>
              <a:t>Year, Adult mortality, Alcohol, and </a:t>
            </a:r>
            <a:r>
              <a:rPr lang="en-US" b="1" dirty="0">
                <a:latin typeface="Grotesque Light" panose="020B0304020202020204" pitchFamily="34" charset="0"/>
              </a:rPr>
              <a:t>HIV/AIDS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Positive effect: </a:t>
            </a:r>
            <a:r>
              <a:rPr lang="en-US" dirty="0">
                <a:latin typeface="Grotesque Light" panose="020B0304020202020204" pitchFamily="34" charset="0"/>
              </a:rPr>
              <a:t>Percentage Expenditure, BMI, </a:t>
            </a:r>
            <a:r>
              <a:rPr lang="en-US" b="1" dirty="0">
                <a:latin typeface="Grotesque Light" panose="020B0304020202020204" pitchFamily="34" charset="0"/>
              </a:rPr>
              <a:t>Income composition</a:t>
            </a:r>
            <a:r>
              <a:rPr lang="en-US" dirty="0">
                <a:latin typeface="Grotesque Light" panose="020B0304020202020204" pitchFamily="34" charset="0"/>
              </a:rPr>
              <a:t>, and Schooling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Life Expectancy increases by 11.79 years when Income Composition increases by 1 unit (other predictors are kept fixed)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Life Expectancy decreases by 0.4276 years when HIV/AIDS increases by 1 unit (other predictors are kept fixed)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760A22-DD62-6C43-85CD-8F02009CC3CF}"/>
              </a:ext>
            </a:extLst>
          </p:cNvPr>
          <p:cNvCxnSpPr>
            <a:cxnSpLocks/>
          </p:cNvCxnSpPr>
          <p:nvPr/>
        </p:nvCxnSpPr>
        <p:spPr>
          <a:xfrm>
            <a:off x="3179928" y="2859540"/>
            <a:ext cx="3944203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857299"/>
      </p:ext>
    </p:extLst>
  </p:cSld>
  <p:clrMapOvr>
    <a:masterClrMapping/>
  </p:clrMapOvr>
  <p:transition spd="slow">
    <p:cov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D6C805-B321-184A-BA99-2EF2D54D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4" descr="https://lh5.googleusercontent.com/5K_tYx6yBzXeJpoJ9lZt5WtNbPVCvxSYbVrJb2sscle2XV8ucBR_wRHkxTO1FnSOPWXjvzx0G-u-Jiorci7Oq-DoAxoT8KunZMzSJ5AfoXTTT83OmxT2IbCPKdZ6eZeganhO2ugA">
            <a:extLst>
              <a:ext uri="{FF2B5EF4-FFF2-40B4-BE49-F238E27FC236}">
                <a16:creationId xmlns:a16="http://schemas.microsoft.com/office/drawing/2014/main" id="{115FC258-0748-6145-AB0D-624959B4F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24" y="1867880"/>
            <a:ext cx="11084011" cy="453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ABA955-A10C-E140-AD8B-B93B36E02BE1}"/>
              </a:ext>
            </a:extLst>
          </p:cNvPr>
          <p:cNvSpPr/>
          <p:nvPr/>
        </p:nvSpPr>
        <p:spPr>
          <a:xfrm>
            <a:off x="7069483" y="1805478"/>
            <a:ext cx="1376017" cy="1267922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D7C40-4357-7F46-9176-61F88DFC768D}"/>
              </a:ext>
            </a:extLst>
          </p:cNvPr>
          <p:cNvSpPr/>
          <p:nvPr/>
        </p:nvSpPr>
        <p:spPr>
          <a:xfrm>
            <a:off x="10059967" y="1805478"/>
            <a:ext cx="1751033" cy="1267922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CB22DE-3E03-F74E-9262-CDE35404F8DE}"/>
              </a:ext>
            </a:extLst>
          </p:cNvPr>
          <p:cNvSpPr/>
          <p:nvPr/>
        </p:nvSpPr>
        <p:spPr>
          <a:xfrm>
            <a:off x="2207591" y="3429000"/>
            <a:ext cx="1376017" cy="1267922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032AEA-15CA-EB4A-975E-E09F99696AFF}"/>
              </a:ext>
            </a:extLst>
          </p:cNvPr>
          <p:cNvSpPr/>
          <p:nvPr/>
        </p:nvSpPr>
        <p:spPr>
          <a:xfrm>
            <a:off x="5407991" y="3429000"/>
            <a:ext cx="1513509" cy="1267922"/>
          </a:xfrm>
          <a:prstGeom prst="rect">
            <a:avLst/>
          </a:prstGeom>
          <a:noFill/>
          <a:ln w="28575"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09745"/>
      </p:ext>
    </p:extLst>
  </p:cSld>
  <p:clrMapOvr>
    <a:masterClrMapping/>
  </p:clrMapOvr>
  <p:transition spd="slow">
    <p:cov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F9C992B-0ABB-9343-90DD-12958842F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B1840-5474-944A-A1EE-285AD249585D}"/>
              </a:ext>
            </a:extLst>
          </p:cNvPr>
          <p:cNvSpPr txBox="1"/>
          <p:nvPr/>
        </p:nvSpPr>
        <p:spPr>
          <a:xfrm>
            <a:off x="1173239" y="1528988"/>
            <a:ext cx="984552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Convert x4, x6, x8, x10 to categorical variables</a:t>
            </a:r>
          </a:p>
        </p:txBody>
      </p:sp>
      <p:pic>
        <p:nvPicPr>
          <p:cNvPr id="18" name="Picture 4" descr="https://lh5.googleusercontent.com/5K_tYx6yBzXeJpoJ9lZt5WtNbPVCvxSYbVrJb2sscle2XV8ucBR_wRHkxTO1FnSOPWXjvzx0G-u-Jiorci7Oq-DoAxoT8KunZMzSJ5AfoXTTT83OmxT2IbCPKdZ6eZeganhO2ugA">
            <a:extLst>
              <a:ext uri="{FF2B5EF4-FFF2-40B4-BE49-F238E27FC236}">
                <a16:creationId xmlns:a16="http://schemas.microsoft.com/office/drawing/2014/main" id="{C3AFFCBE-E940-AC44-A8BC-88707BFE8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5" r="28927" b="72303"/>
          <a:stretch/>
        </p:blipFill>
        <p:spPr bwMode="auto">
          <a:xfrm>
            <a:off x="1316870" y="2358289"/>
            <a:ext cx="1769230" cy="15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50E12CD-809E-1C40-81E5-08128078F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672000"/>
              </p:ext>
            </p:extLst>
          </p:nvPr>
        </p:nvGraphicFramePr>
        <p:xfrm>
          <a:off x="3129930" y="2353291"/>
          <a:ext cx="1941278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0639">
                  <a:extLst>
                    <a:ext uri="{9D8B030D-6E8A-4147-A177-3AD203B41FA5}">
                      <a16:colId xmlns:a16="http://schemas.microsoft.com/office/drawing/2014/main" val="3119188448"/>
                    </a:ext>
                  </a:extLst>
                </a:gridCol>
                <a:gridCol w="970639">
                  <a:extLst>
                    <a:ext uri="{9D8B030D-6E8A-4147-A177-3AD203B41FA5}">
                      <a16:colId xmlns:a16="http://schemas.microsoft.com/office/drawing/2014/main" val="105944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24%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30-1600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25760"/>
                  </a:ext>
                </a:extLst>
              </a:tr>
            </a:tbl>
          </a:graphicData>
        </a:graphic>
      </p:graphicFrame>
      <p:pic>
        <p:nvPicPr>
          <p:cNvPr id="19" name="Picture 4" descr="https://lh5.googleusercontent.com/5K_tYx6yBzXeJpoJ9lZt5WtNbPVCvxSYbVrJb2sscle2XV8ucBR_wRHkxTO1FnSOPWXjvzx0G-u-Jiorci7Oq-DoAxoT8KunZMzSJ5AfoXTTT83OmxT2IbCPKdZ6eZeganhO2ugA">
            <a:extLst>
              <a:ext uri="{FF2B5EF4-FFF2-40B4-BE49-F238E27FC236}">
                <a16:creationId xmlns:a16="http://schemas.microsoft.com/office/drawing/2014/main" id="{9C449758-EE7F-7D4F-A058-FE2EF8BCE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5" t="-1158" r="536" b="73461"/>
          <a:stretch/>
        </p:blipFill>
        <p:spPr bwMode="auto">
          <a:xfrm>
            <a:off x="6753070" y="2236316"/>
            <a:ext cx="1819430" cy="15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751A8292-21D6-BA47-96B1-412975034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406204"/>
              </p:ext>
            </p:extLst>
          </p:nvPr>
        </p:nvGraphicFramePr>
        <p:xfrm>
          <a:off x="8911139" y="2329688"/>
          <a:ext cx="194127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639">
                  <a:extLst>
                    <a:ext uri="{9D8B030D-6E8A-4147-A177-3AD203B41FA5}">
                      <a16:colId xmlns:a16="http://schemas.microsoft.com/office/drawing/2014/main" val="3119188448"/>
                    </a:ext>
                  </a:extLst>
                </a:gridCol>
                <a:gridCol w="970639">
                  <a:extLst>
                    <a:ext uri="{9D8B030D-6E8A-4147-A177-3AD203B41FA5}">
                      <a16:colId xmlns:a16="http://schemas.microsoft.com/office/drawing/2014/main" val="105944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0</a:t>
                      </a:r>
                    </a:p>
                  </a:txBody>
                  <a:tcPr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0.3%</a:t>
                      </a:r>
                    </a:p>
                  </a:txBody>
                  <a:tcPr>
                    <a:solidFill>
                      <a:srgbClr val="E7EF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0-100</a:t>
                      </a:r>
                    </a:p>
                  </a:txBody>
                  <a:tcPr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45%</a:t>
                      </a:r>
                    </a:p>
                  </a:txBody>
                  <a:tcPr>
                    <a:solidFill>
                      <a:srgbClr val="1D9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100-1000</a:t>
                      </a:r>
                    </a:p>
                  </a:txBody>
                  <a:tcPr>
                    <a:solidFill>
                      <a:srgbClr val="E7EF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41%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25760"/>
                  </a:ext>
                </a:extLst>
              </a:tr>
            </a:tbl>
          </a:graphicData>
        </a:graphic>
      </p:graphicFrame>
      <p:pic>
        <p:nvPicPr>
          <p:cNvPr id="21" name="Picture 4" descr="https://lh5.googleusercontent.com/5K_tYx6yBzXeJpoJ9lZt5WtNbPVCvxSYbVrJb2sscle2XV8ucBR_wRHkxTO1FnSOPWXjvzx0G-u-Jiorci7Oq-DoAxoT8KunZMzSJ5AfoXTTT83OmxT2IbCPKdZ6eZeganhO2ugA">
            <a:extLst>
              <a:ext uri="{FF2B5EF4-FFF2-40B4-BE49-F238E27FC236}">
                <a16:creationId xmlns:a16="http://schemas.microsoft.com/office/drawing/2014/main" id="{9A9A44AB-CF00-0D45-8557-430371531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6" t="35331" r="72656" b="36972"/>
          <a:stretch/>
        </p:blipFill>
        <p:spPr bwMode="auto">
          <a:xfrm>
            <a:off x="1316870" y="4945506"/>
            <a:ext cx="1769230" cy="15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EE6E959-ACA2-1148-909E-365A37A1D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281242"/>
              </p:ext>
            </p:extLst>
          </p:nvPr>
        </p:nvGraphicFramePr>
        <p:xfrm>
          <a:off x="3129930" y="5200721"/>
          <a:ext cx="1941278" cy="111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0639">
                  <a:extLst>
                    <a:ext uri="{9D8B030D-6E8A-4147-A177-3AD203B41FA5}">
                      <a16:colId xmlns:a16="http://schemas.microsoft.com/office/drawing/2014/main" val="3119188448"/>
                    </a:ext>
                  </a:extLst>
                </a:gridCol>
                <a:gridCol w="970639">
                  <a:extLst>
                    <a:ext uri="{9D8B030D-6E8A-4147-A177-3AD203B41FA5}">
                      <a16:colId xmlns:a16="http://schemas.microsoft.com/office/drawing/2014/main" val="105944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10-140K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2365"/>
                  </a:ext>
                </a:extLst>
              </a:tr>
            </a:tbl>
          </a:graphicData>
        </a:graphic>
      </p:graphicFrame>
      <p:pic>
        <p:nvPicPr>
          <p:cNvPr id="23" name="Picture 4" descr="https://lh5.googleusercontent.com/5K_tYx6yBzXeJpoJ9lZt5WtNbPVCvxSYbVrJb2sscle2XV8ucBR_wRHkxTO1FnSOPWXjvzx0G-u-Jiorci7Oq-DoAxoT8KunZMzSJ5AfoXTTT83OmxT2IbCPKdZ6eZeganhO2ugA">
            <a:extLst>
              <a:ext uri="{FF2B5EF4-FFF2-40B4-BE49-F238E27FC236}">
                <a16:creationId xmlns:a16="http://schemas.microsoft.com/office/drawing/2014/main" id="{FBFACED3-7BF9-394A-B9A8-4FC0B4E7D8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0" t="34423" r="42730" b="37880"/>
          <a:stretch/>
        </p:blipFill>
        <p:spPr bwMode="auto">
          <a:xfrm>
            <a:off x="6753070" y="4847136"/>
            <a:ext cx="1819430" cy="157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206874D3-9A92-B44F-A7A1-9C9F9CAFA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859376"/>
              </p:ext>
            </p:extLst>
          </p:nvPr>
        </p:nvGraphicFramePr>
        <p:xfrm>
          <a:off x="8911139" y="4940508"/>
          <a:ext cx="1941278" cy="14833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70639">
                  <a:extLst>
                    <a:ext uri="{9D8B030D-6E8A-4147-A177-3AD203B41FA5}">
                      <a16:colId xmlns:a16="http://schemas.microsoft.com/office/drawing/2014/main" val="3119188448"/>
                    </a:ext>
                  </a:extLst>
                </a:gridCol>
                <a:gridCol w="970639">
                  <a:extLst>
                    <a:ext uri="{9D8B030D-6E8A-4147-A177-3AD203B41FA5}">
                      <a16:colId xmlns:a16="http://schemas.microsoft.com/office/drawing/2014/main" val="1059443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29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222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30-2100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373737"/>
                          </a:solidFill>
                          <a:latin typeface="Grotesque" panose="020B0504020202020204" pitchFamily="34" charset="0"/>
                        </a:rPr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925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252678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044D2D-C901-B54B-9DDE-384B291B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B1840-5474-944A-A1EE-285AD249585D}"/>
              </a:ext>
            </a:extLst>
          </p:cNvPr>
          <p:cNvSpPr txBox="1"/>
          <p:nvPr/>
        </p:nvSpPr>
        <p:spPr>
          <a:xfrm>
            <a:off x="1173239" y="1528988"/>
            <a:ext cx="984552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Box cox transformation</a:t>
            </a:r>
          </a:p>
        </p:txBody>
      </p:sp>
      <p:pic>
        <p:nvPicPr>
          <p:cNvPr id="24578" name="Picture 2" descr="https://lh6.googleusercontent.com/2jgGr1inO3pzORRS2TcfsXhI1Nrvp-zWdZPFJCSQuDiFklGOR4dsyEJkxLBKWNywJTODPTnOYlQSX0zU85ty70fG3SpGFqLKSaYblU9zNw_1-aJXBx-M3UuZabU4xWGwRm9qQ9F4">
            <a:extLst>
              <a:ext uri="{FF2B5EF4-FFF2-40B4-BE49-F238E27FC236}">
                <a16:creationId xmlns:a16="http://schemas.microsoft.com/office/drawing/2014/main" id="{EB815FF7-9CBA-4A45-8993-AA6A2154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92" b="40917"/>
          <a:stretch/>
        </p:blipFill>
        <p:spPr bwMode="auto">
          <a:xfrm>
            <a:off x="1536700" y="2173288"/>
            <a:ext cx="6222210" cy="378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25CCB2-F0DE-494B-A86F-F4A0981F0102}"/>
              </a:ext>
            </a:extLst>
          </p:cNvPr>
          <p:cNvSpPr/>
          <p:nvPr/>
        </p:nvSpPr>
        <p:spPr>
          <a:xfrm>
            <a:off x="8939445" y="2327176"/>
            <a:ext cx="207566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X3 = sqrt(x3)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X5 = sqrt(x5)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X7 = x7^3  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X11 = x11^4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X13 = x13^4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X14 = 1/sqrt(x14)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X15 = log(x15)  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X16 = log(x16)</a:t>
            </a:r>
            <a:endParaRPr lang="en-US" sz="1600" dirty="0">
              <a:latin typeface="Grotesque Light" panose="020B0304020202020204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X17 = log(x17)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X18 = log(x18) </a:t>
            </a:r>
            <a:endParaRPr lang="en-US" sz="1600" dirty="0">
              <a:latin typeface="Grotesque Light" panose="020B0304020202020204" pitchFamily="34" charset="0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C40FBB8-5459-6341-838B-F2F27EB89547}"/>
              </a:ext>
            </a:extLst>
          </p:cNvPr>
          <p:cNvSpPr/>
          <p:nvPr/>
        </p:nvSpPr>
        <p:spPr>
          <a:xfrm>
            <a:off x="7975600" y="3771900"/>
            <a:ext cx="508000" cy="408513"/>
          </a:xfrm>
          <a:prstGeom prst="rightArrow">
            <a:avLst/>
          </a:prstGeom>
          <a:solidFill>
            <a:srgbClr val="00EDFF"/>
          </a:solidFill>
          <a:ln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2092"/>
      </p:ext>
    </p:extLst>
  </p:cSld>
  <p:clrMapOvr>
    <a:masterClrMapping/>
  </p:clrMapOvr>
  <p:transition spd="slow">
    <p:cov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5C3776-5433-5845-B839-2E350A2A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B1840-5474-944A-A1EE-285AD249585D}"/>
              </a:ext>
            </a:extLst>
          </p:cNvPr>
          <p:cNvSpPr txBox="1"/>
          <p:nvPr/>
        </p:nvSpPr>
        <p:spPr>
          <a:xfrm>
            <a:off x="1173239" y="1528988"/>
            <a:ext cx="984552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Best Subset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0F6BDD9-7749-214F-B95A-766776078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33600"/>
              </p:ext>
            </p:extLst>
          </p:nvPr>
        </p:nvGraphicFramePr>
        <p:xfrm>
          <a:off x="1173239" y="2264644"/>
          <a:ext cx="9859615" cy="4163864"/>
        </p:xfrm>
        <a:graphic>
          <a:graphicData uri="http://schemas.openxmlformats.org/drawingml/2006/table">
            <a:tbl>
              <a:tblPr/>
              <a:tblGrid>
                <a:gridCol w="968355">
                  <a:extLst>
                    <a:ext uri="{9D8B030D-6E8A-4147-A177-3AD203B41FA5}">
                      <a16:colId xmlns:a16="http://schemas.microsoft.com/office/drawing/2014/main" val="672884905"/>
                    </a:ext>
                  </a:extLst>
                </a:gridCol>
                <a:gridCol w="4195706">
                  <a:extLst>
                    <a:ext uri="{9D8B030D-6E8A-4147-A177-3AD203B41FA5}">
                      <a16:colId xmlns:a16="http://schemas.microsoft.com/office/drawing/2014/main" val="33775095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841155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165117"/>
                    </a:ext>
                  </a:extLst>
                </a:gridCol>
                <a:gridCol w="1140974">
                  <a:extLst>
                    <a:ext uri="{9D8B030D-6E8A-4147-A177-3AD203B41FA5}">
                      <a16:colId xmlns:a16="http://schemas.microsoft.com/office/drawing/2014/main" val="3116693612"/>
                    </a:ext>
                  </a:extLst>
                </a:gridCol>
                <a:gridCol w="1217780">
                  <a:extLst>
                    <a:ext uri="{9D8B030D-6E8A-4147-A177-3AD203B41FA5}">
                      <a16:colId xmlns:a16="http://schemas.microsoft.com/office/drawing/2014/main" val="2422520749"/>
                    </a:ext>
                  </a:extLst>
                </a:gridCol>
              </a:tblGrid>
              <a:tr h="44809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Subset size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Predictors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Adjusted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Grotesque Light" panose="020B0304020202020204" pitchFamily="34" charset="0"/>
                        </a:rPr>
                        <a:t>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R-squared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AIC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Corrected AIC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BIC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31859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0.5364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4451.051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4,451.060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4,461.290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044798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x14,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0.7263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3800.621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3,800.641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3,815.980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9254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0.7824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3518.318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3,518.351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3,538.797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75385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0.8049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3384.114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3,384.163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3,409.712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261043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x9,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0.8110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3345.722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3,345.791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3,376.440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991182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6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x4, x10,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0.8172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3305.408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3,305.499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3,341.245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6157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x4, x6, x10, x14,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0.8231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3265.85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3,265.968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3,306.807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36316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factor(x8), X13, X14, X15, X18,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0.8281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3231.72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3,231.867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3,277.797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00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819450"/>
      </p:ext>
    </p:extLst>
  </p:cSld>
  <p:clrMapOvr>
    <a:masterClrMapping/>
  </p:clrMapOvr>
  <p:transition spd="slow">
    <p:cov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2B02F8-38EA-6B40-9F4A-BDE99CD32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2" descr="https://lh6.googleusercontent.com/VIgZDcOLGTke82Bg1ZUV1kizsNOZxoEY-Tfi6cseyMVDgfRlxNhsUrlBd_Px-7ZbEPA1dqF9TR-M-bubR7uz_Wx2LAGxsU0-MvW_s8Q9zLHkBq4b0N348XKMOGAIECNIhsmDo4AX">
            <a:extLst>
              <a:ext uri="{FF2B5EF4-FFF2-40B4-BE49-F238E27FC236}">
                <a16:creationId xmlns:a16="http://schemas.microsoft.com/office/drawing/2014/main" id="{ED9783B4-2939-3141-9212-74048ED2E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"/>
          <a:stretch/>
        </p:blipFill>
        <p:spPr bwMode="auto">
          <a:xfrm>
            <a:off x="3162300" y="1587500"/>
            <a:ext cx="6134100" cy="46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B21A89-133D-A24E-9E49-A5796EA8DE47}"/>
              </a:ext>
            </a:extLst>
          </p:cNvPr>
          <p:cNvCxnSpPr>
            <a:cxnSpLocks/>
          </p:cNvCxnSpPr>
          <p:nvPr/>
        </p:nvCxnSpPr>
        <p:spPr>
          <a:xfrm>
            <a:off x="6714435" y="6181388"/>
            <a:ext cx="1705665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0589B5-6780-A941-B30B-737FA344E241}"/>
              </a:ext>
            </a:extLst>
          </p:cNvPr>
          <p:cNvSpPr txBox="1"/>
          <p:nvPr/>
        </p:nvSpPr>
        <p:spPr>
          <a:xfrm>
            <a:off x="1184285" y="3405850"/>
            <a:ext cx="2150447" cy="169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Adult Mortality  /    sqrt(x3)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Measles 10+ 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Measles 1-10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Diphtheria       /    x^4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HIV/AIDS         /    1/sqrt(x14)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GDP                   /    log(x15)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Thinness 5-9 years   / log(x18)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Income 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Schooling </a:t>
            </a:r>
          </a:p>
        </p:txBody>
      </p:sp>
    </p:spTree>
    <p:extLst>
      <p:ext uri="{BB962C8B-B14F-4D97-AF65-F5344CB8AC3E}">
        <p14:creationId xmlns:p14="http://schemas.microsoft.com/office/powerpoint/2010/main" val="21196763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8F6854-EEAA-4C46-9C9F-7163FE2C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674" name="Picture 2" descr="https://lh6.googleusercontent.com/y-mcUxc8y4PnV7WqBSymvt4gMB4ellFqY4GlKfbULedgqsk0yYVObiBoBqeKHTkagetGv0D69vPgypckeCPqOZvzzRpqhB3ZVvJrqxiv-hB__bGeF-rrmmsoLe06WSIRayhuu0NW">
            <a:extLst>
              <a:ext uri="{FF2B5EF4-FFF2-40B4-BE49-F238E27FC236}">
                <a16:creationId xmlns:a16="http://schemas.microsoft.com/office/drawing/2014/main" id="{EE6A6421-111E-064D-8BBC-039DFD3B8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"/>
          <a:stretch/>
        </p:blipFill>
        <p:spPr bwMode="auto">
          <a:xfrm>
            <a:off x="2397125" y="1346201"/>
            <a:ext cx="7397750" cy="536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60683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DFFA2A-26F8-3D40-B6DE-0CB9ABB95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23820"/>
          </a:xfrm>
          <a:prstGeom prst="rect">
            <a:avLst/>
          </a:prstGeom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698" name="Picture 2" descr="https://lh6.googleusercontent.com/6kQvaUZM-to-XssIwbZhIvzBuFDphOKfXyjY2XoIijPtCET8lkZaVNwRzEnA2e9lPTJr6Eojrxq07VGnyBFPIkvuFi4nUOjQPGaAZFCQRmOxKtikyNov8To79Dle0zt8P4L-92qs">
            <a:extLst>
              <a:ext uri="{FF2B5EF4-FFF2-40B4-BE49-F238E27FC236}">
                <a16:creationId xmlns:a16="http://schemas.microsoft.com/office/drawing/2014/main" id="{4BD06262-1E19-D849-8D39-A34C29184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1229916"/>
            <a:ext cx="7734300" cy="562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A0136-AC2C-E44A-B7BA-2DB62839B5F0}"/>
              </a:ext>
            </a:extLst>
          </p:cNvPr>
          <p:cNvSpPr/>
          <p:nvPr/>
        </p:nvSpPr>
        <p:spPr>
          <a:xfrm>
            <a:off x="7810501" y="6635442"/>
            <a:ext cx="1955800" cy="222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373737"/>
                </a:solidFill>
              </a:rPr>
              <a:t>Fitted value</a:t>
            </a:r>
          </a:p>
        </p:txBody>
      </p:sp>
    </p:spTree>
    <p:extLst>
      <p:ext uri="{BB962C8B-B14F-4D97-AF65-F5344CB8AC3E}">
        <p14:creationId xmlns:p14="http://schemas.microsoft.com/office/powerpoint/2010/main" val="1129880168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D3959-6C7D-4D44-AEDA-04035E6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92"/>
            <a:ext cx="12191999" cy="7633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AC2DB-89B9-2549-897E-0A049A245E3C}"/>
              </a:ext>
            </a:extLst>
          </p:cNvPr>
          <p:cNvSpPr txBox="1"/>
          <p:nvPr/>
        </p:nvSpPr>
        <p:spPr>
          <a:xfrm>
            <a:off x="1173239" y="1528988"/>
            <a:ext cx="9845521" cy="876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Remove x4 due to high correlation with x10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Box-cox transformation</a:t>
            </a:r>
          </a:p>
        </p:txBody>
      </p:sp>
      <p:pic>
        <p:nvPicPr>
          <p:cNvPr id="7" name="Picture 2" descr="https://lh6.googleusercontent.com/2jgGr1inO3pzORRS2TcfsXhI1Nrvp-zWdZPFJCSQuDiFklGOR4dsyEJkxLBKWNywJTODPTnOYlQSX0zU85ty70fG3SpGFqLKSaYblU9zNw_1-aJXBx-M3UuZabU4xWGwRm9qQ9F4">
            <a:extLst>
              <a:ext uri="{FF2B5EF4-FFF2-40B4-BE49-F238E27FC236}">
                <a16:creationId xmlns:a16="http://schemas.microsoft.com/office/drawing/2014/main" id="{D33CAEBB-A820-1A4C-9747-50B35544BD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92" b="40917"/>
          <a:stretch/>
        </p:blipFill>
        <p:spPr bwMode="auto">
          <a:xfrm>
            <a:off x="1540355" y="2618141"/>
            <a:ext cx="6028929" cy="366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6EAA3E-FF5D-9745-B26E-BB6C2350A5C6}"/>
              </a:ext>
            </a:extLst>
          </p:cNvPr>
          <p:cNvSpPr/>
          <p:nvPr/>
        </p:nvSpPr>
        <p:spPr>
          <a:xfrm>
            <a:off x="8897226" y="2523292"/>
            <a:ext cx="2075660" cy="4175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X3 = sqrt(x3)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X5 = sqrt(x5)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X7 = x7^3  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X11 = x11^4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X13 = x13^4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X14 = 1/sqrt(x14)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X15 = log(x15)  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X16 = log(x16)</a:t>
            </a:r>
            <a:endParaRPr lang="en-US" sz="1600" dirty="0">
              <a:latin typeface="Grotesque Light" panose="020B0304020202020204" pitchFamily="34" charset="0"/>
            </a:endParaRP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X17 = log(x17)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000000"/>
                </a:solidFill>
                <a:latin typeface="Grotesque Light" panose="020B0304020202020204" pitchFamily="34" charset="0"/>
              </a:rPr>
              <a:t>X18 = log(x18) 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FF8602"/>
                </a:solidFill>
                <a:latin typeface="Grotesque Light" panose="020B0304020202020204" pitchFamily="34" charset="0"/>
              </a:rPr>
              <a:t>X6 = x6 ^.01</a:t>
            </a:r>
          </a:p>
          <a:p>
            <a:pPr>
              <a:spcBef>
                <a:spcPts val="800"/>
              </a:spcBef>
            </a:pPr>
            <a:r>
              <a:rPr lang="en-US" sz="1600" dirty="0">
                <a:solidFill>
                  <a:srgbClr val="FF8602"/>
                </a:solidFill>
                <a:latin typeface="Grotesque Light" panose="020B0304020202020204" pitchFamily="34" charset="0"/>
              </a:rPr>
              <a:t>X8 = x8 ^.01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20D8B5F-6ACE-BD43-9372-F176E1EE541A}"/>
              </a:ext>
            </a:extLst>
          </p:cNvPr>
          <p:cNvSpPr/>
          <p:nvPr/>
        </p:nvSpPr>
        <p:spPr>
          <a:xfrm>
            <a:off x="7979255" y="4262230"/>
            <a:ext cx="508000" cy="408513"/>
          </a:xfrm>
          <a:prstGeom prst="rightArrow">
            <a:avLst/>
          </a:prstGeom>
          <a:solidFill>
            <a:srgbClr val="00EDFF"/>
          </a:solidFill>
          <a:ln>
            <a:solidFill>
              <a:srgbClr val="00E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77659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2152456-3EBB-A948-8434-27B27006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00" y="-1"/>
            <a:ext cx="12199377" cy="754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EB30E-98C4-2C41-90F3-786F997EF5A6}"/>
              </a:ext>
            </a:extLst>
          </p:cNvPr>
          <p:cNvSpPr txBox="1"/>
          <p:nvPr/>
        </p:nvSpPr>
        <p:spPr>
          <a:xfrm>
            <a:off x="1053884" y="2309248"/>
            <a:ext cx="11138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Life expectancy dataset from Kaggle website </a:t>
            </a:r>
          </a:p>
          <a:p>
            <a:pPr indent="458788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https://</a:t>
            </a:r>
            <a:r>
              <a:rPr lang="en-US" sz="2400" dirty="0" err="1">
                <a:solidFill>
                  <a:srgbClr val="373737"/>
                </a:solidFill>
                <a:latin typeface="Grotesque Light" panose="020B0304020202020204" pitchFamily="34" charset="0"/>
              </a:rPr>
              <a:t>www.kaggle.com</a:t>
            </a: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/</a:t>
            </a:r>
            <a:r>
              <a:rPr lang="en-US" sz="2400" dirty="0" err="1">
                <a:solidFill>
                  <a:srgbClr val="373737"/>
                </a:solidFill>
                <a:latin typeface="Grotesque Light" panose="020B0304020202020204" pitchFamily="34" charset="0"/>
              </a:rPr>
              <a:t>kumarajarshi</a:t>
            </a: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/life-expectancy-who/version/1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E4230-DB14-F14B-A559-557F85AC61D7}"/>
              </a:ext>
            </a:extLst>
          </p:cNvPr>
          <p:cNvSpPr txBox="1"/>
          <p:nvPr/>
        </p:nvSpPr>
        <p:spPr>
          <a:xfrm>
            <a:off x="1518833" y="3862657"/>
            <a:ext cx="16081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193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3BA9B-CDBF-4841-877E-D252C0C5C2FD}"/>
              </a:ext>
            </a:extLst>
          </p:cNvPr>
          <p:cNvSpPr txBox="1"/>
          <p:nvPr/>
        </p:nvSpPr>
        <p:spPr>
          <a:xfrm>
            <a:off x="5216772" y="3862657"/>
            <a:ext cx="11336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F2CEE-7D1E-E642-9183-BFD55E3FEB14}"/>
              </a:ext>
            </a:extLst>
          </p:cNvPr>
          <p:cNvSpPr txBox="1"/>
          <p:nvPr/>
        </p:nvSpPr>
        <p:spPr>
          <a:xfrm>
            <a:off x="1611819" y="4854021"/>
            <a:ext cx="1524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Countries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542D-1BFA-3C4B-93B7-60A9ADD5D3EF}"/>
              </a:ext>
            </a:extLst>
          </p:cNvPr>
          <p:cNvSpPr txBox="1"/>
          <p:nvPr/>
        </p:nvSpPr>
        <p:spPr>
          <a:xfrm>
            <a:off x="5033617" y="4851132"/>
            <a:ext cx="2290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Years 2000-2015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CF3117A8-FD7D-3A44-AB43-8E9052E3490B}"/>
              </a:ext>
            </a:extLst>
          </p:cNvPr>
          <p:cNvSpPr/>
          <p:nvPr/>
        </p:nvSpPr>
        <p:spPr>
          <a:xfrm>
            <a:off x="7540050" y="3702766"/>
            <a:ext cx="719528" cy="1746728"/>
          </a:xfrm>
          <a:prstGeom prst="rightBrace">
            <a:avLst>
              <a:gd name="adj1" fmla="val 24999"/>
              <a:gd name="adj2" fmla="val 50000"/>
            </a:avLst>
          </a:prstGeom>
          <a:ln w="38100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4FAF7-F5AC-8947-9DA8-831198DD7033}"/>
              </a:ext>
            </a:extLst>
          </p:cNvPr>
          <p:cNvSpPr txBox="1"/>
          <p:nvPr/>
        </p:nvSpPr>
        <p:spPr>
          <a:xfrm>
            <a:off x="8612359" y="3865157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8602"/>
                </a:solidFill>
                <a:latin typeface="Century Gothic" panose="020B0502020202020204" pitchFamily="34" charset="0"/>
              </a:rPr>
              <a:t>2,938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97DB0-B48D-574E-A672-621895A4794F}"/>
              </a:ext>
            </a:extLst>
          </p:cNvPr>
          <p:cNvSpPr txBox="1"/>
          <p:nvPr/>
        </p:nvSpPr>
        <p:spPr>
          <a:xfrm>
            <a:off x="3957403" y="4191805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73737"/>
                </a:solidFill>
                <a:latin typeface="TradeGothic" pitchFamily="2" charset="7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858480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138 0 " pathEditMode="relative" ptsTypes="AA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9" grpId="0"/>
      <p:bldP spid="9" grpId="1"/>
      <p:bldP spid="10" grpId="0"/>
      <p:bldP spid="10" grpId="1"/>
      <p:bldP spid="11" grpId="0" animBg="1"/>
      <p:bldP spid="11" grpId="1" animBg="1"/>
      <p:bldP spid="12" grpId="0"/>
      <p:bldP spid="12" grpId="2"/>
      <p:bldP spid="14" grpId="0"/>
      <p:bldP spid="1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D3959-6C7D-4D44-AEDA-04035E66C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760"/>
            <a:ext cx="12191999" cy="76333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AC2DB-89B9-2549-897E-0A049A245E3C}"/>
              </a:ext>
            </a:extLst>
          </p:cNvPr>
          <p:cNvSpPr txBox="1"/>
          <p:nvPr/>
        </p:nvSpPr>
        <p:spPr>
          <a:xfrm>
            <a:off x="1173239" y="1528988"/>
            <a:ext cx="9845521" cy="46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3737"/>
                </a:solidFill>
                <a:latin typeface="Grotesque Light" panose="020B0304020202020204" pitchFamily="34" charset="0"/>
              </a:rPr>
              <a:t>Best Subset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E075DF-23CE-4F46-B5B3-A8D862311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275200"/>
              </p:ext>
            </p:extLst>
          </p:nvPr>
        </p:nvGraphicFramePr>
        <p:xfrm>
          <a:off x="1173239" y="2264644"/>
          <a:ext cx="9859615" cy="4163864"/>
        </p:xfrm>
        <a:graphic>
          <a:graphicData uri="http://schemas.openxmlformats.org/drawingml/2006/table">
            <a:tbl>
              <a:tblPr/>
              <a:tblGrid>
                <a:gridCol w="968355">
                  <a:extLst>
                    <a:ext uri="{9D8B030D-6E8A-4147-A177-3AD203B41FA5}">
                      <a16:colId xmlns:a16="http://schemas.microsoft.com/office/drawing/2014/main" val="672884905"/>
                    </a:ext>
                  </a:extLst>
                </a:gridCol>
                <a:gridCol w="4195706">
                  <a:extLst>
                    <a:ext uri="{9D8B030D-6E8A-4147-A177-3AD203B41FA5}">
                      <a16:colId xmlns:a16="http://schemas.microsoft.com/office/drawing/2014/main" val="337750951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78411554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995165117"/>
                    </a:ext>
                  </a:extLst>
                </a:gridCol>
                <a:gridCol w="1140974">
                  <a:extLst>
                    <a:ext uri="{9D8B030D-6E8A-4147-A177-3AD203B41FA5}">
                      <a16:colId xmlns:a16="http://schemas.microsoft.com/office/drawing/2014/main" val="3116693612"/>
                    </a:ext>
                  </a:extLst>
                </a:gridCol>
                <a:gridCol w="1217780">
                  <a:extLst>
                    <a:ext uri="{9D8B030D-6E8A-4147-A177-3AD203B41FA5}">
                      <a16:colId xmlns:a16="http://schemas.microsoft.com/office/drawing/2014/main" val="2422520749"/>
                    </a:ext>
                  </a:extLst>
                </a:gridCol>
              </a:tblGrid>
              <a:tr h="44809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Subset size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Predictors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Adjusted</a:t>
                      </a: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Grotesque Light" panose="020B0304020202020204" pitchFamily="34" charset="0"/>
                        </a:rPr>
                        <a:t>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R-squared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AIC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Corrected AIC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FFFFFF"/>
                          </a:solidFill>
                          <a:effectLst/>
                          <a:latin typeface="Grotesque Light" panose="020B0304020202020204" pitchFamily="34" charset="0"/>
                        </a:rPr>
                        <a:t>BIC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931859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X14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0.56527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4371.459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4371.479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4381.699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5044798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2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X14,  X19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0.7289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3788.639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3828.639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3803.998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09254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 X19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0.76394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3618.698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3618.746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3639.176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1775385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X3, X14,  X19, X20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0.7810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3527.2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3527.269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3552.799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261043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5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X3, X10, X14,  X19, X20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0.7892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3480.741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3480.832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3511.459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991182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6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X3, X10, X14,  X18, X19, X20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0.79383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3454.336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3454.453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3490.174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6661574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7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X3, X6, X10, X14,  X18, X19, X20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0.7977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3431.751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3431.898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3472.709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336316"/>
                  </a:ext>
                </a:extLst>
              </a:tr>
              <a:tr h="44809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Grotesque Light" panose="020B0304020202020204" pitchFamily="34" charset="0"/>
                        </a:rPr>
                        <a:t>X3, X6, X10, X13, X14,  X18, X19, X20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33FF"/>
                          </a:solidFill>
                          <a:effectLst/>
                          <a:latin typeface="Grotesque Light" panose="020B0304020202020204" pitchFamily="34" charset="0"/>
                        </a:rPr>
                        <a:t>0.7999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33FF"/>
                          </a:solidFill>
                          <a:effectLst/>
                          <a:latin typeface="Grotesque Light" panose="020B0304020202020204" pitchFamily="34" charset="0"/>
                        </a:rPr>
                        <a:t>3419.345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0033FF"/>
                          </a:solidFill>
                          <a:effectLst/>
                          <a:latin typeface="Grotesque Light" panose="020B0304020202020204" pitchFamily="34" charset="0"/>
                        </a:rPr>
                        <a:t>3419.525</a:t>
                      </a:r>
                      <a:endParaRPr lang="en-US" sz="1600" b="0" i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 w="12700" cap="flat" cmpd="sng" algn="ctr">
                      <a:solidFill>
                        <a:srgbClr val="00ED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33FF"/>
                          </a:solidFill>
                          <a:effectLst/>
                          <a:latin typeface="Grotesque Light" panose="020B0304020202020204" pitchFamily="34" charset="0"/>
                        </a:rPr>
                        <a:t>3465.422</a:t>
                      </a:r>
                      <a:endParaRPr lang="en-US" sz="1600" b="0" i="0" dirty="0"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12700" marR="12700" marT="12700" marB="63500" anchor="ctr">
                    <a:lnL>
                      <a:noFill/>
                    </a:lnL>
                    <a:lnR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49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600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495473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B9B2E-B09D-9745-BC99-D9211554B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760"/>
            <a:ext cx="12191999" cy="7633385"/>
          </a:xfrm>
          <a:prstGeom prst="rect">
            <a:avLst/>
          </a:prstGeom>
        </p:spPr>
      </p:pic>
      <p:pic>
        <p:nvPicPr>
          <p:cNvPr id="33794" name="Picture 2" descr="https://lh5.googleusercontent.com/0d12xx-cp0P9xT9b_elW1vmLgfNi9D-dq3TCSyFOBPbQnQKPpCE2J9xkIsBlEFFxMUSWaYXh6-CUnqQG-L9N6kLslE-2vKKqlLGSvyP5qQQJQ-oC0XC6DdOenT7wg4ITeFDZZuOF">
            <a:extLst>
              <a:ext uri="{FF2B5EF4-FFF2-40B4-BE49-F238E27FC236}">
                <a16:creationId xmlns:a16="http://schemas.microsoft.com/office/drawing/2014/main" id="{6A7DB86D-8DC5-5540-BEBE-D1CE0F60C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4"/>
          <a:stretch/>
        </p:blipFill>
        <p:spPr bwMode="auto">
          <a:xfrm>
            <a:off x="3257470" y="1497317"/>
            <a:ext cx="6418966" cy="433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B0BF5C-5C3A-BD40-8A55-AB4478830CA0}"/>
              </a:ext>
            </a:extLst>
          </p:cNvPr>
          <p:cNvCxnSpPr>
            <a:cxnSpLocks/>
          </p:cNvCxnSpPr>
          <p:nvPr/>
        </p:nvCxnSpPr>
        <p:spPr>
          <a:xfrm>
            <a:off x="6737067" y="5716220"/>
            <a:ext cx="1705665" cy="0"/>
          </a:xfrm>
          <a:prstGeom prst="line">
            <a:avLst/>
          </a:prstGeom>
          <a:ln w="28575">
            <a:solidFill>
              <a:srgbClr val="FF86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EBB8AC-1C04-2947-8190-C4F15E32451D}"/>
              </a:ext>
            </a:extLst>
          </p:cNvPr>
          <p:cNvSpPr txBox="1"/>
          <p:nvPr/>
        </p:nvSpPr>
        <p:spPr>
          <a:xfrm>
            <a:off x="891362" y="3121808"/>
            <a:ext cx="2366108" cy="151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Adult Mortality    /    sqrt(x3)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Percentage Expenditure   / x^0.01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Under five deaths               / x^0.01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Diphtheria                            /    x^4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HIV/AIDS       /    1/sqrt(x14)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Thinness 5-9 years     / log(x18)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Income composition</a:t>
            </a:r>
          </a:p>
          <a:p>
            <a:pPr marL="120650" indent="-120650">
              <a:lnSpc>
                <a:spcPts val="136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373737"/>
                </a:solidFill>
                <a:latin typeface="Grotesque" panose="020B0504020202020204" pitchFamily="34" charset="0"/>
              </a:rPr>
              <a:t>Schooling </a:t>
            </a:r>
          </a:p>
        </p:txBody>
      </p:sp>
    </p:spTree>
    <p:extLst>
      <p:ext uri="{BB962C8B-B14F-4D97-AF65-F5344CB8AC3E}">
        <p14:creationId xmlns:p14="http://schemas.microsoft.com/office/powerpoint/2010/main" val="11970816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BF914-2D67-D14E-B16F-D9DEA4A9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53" y="-10760"/>
            <a:ext cx="12191999" cy="7633385"/>
          </a:xfrm>
          <a:prstGeom prst="rect">
            <a:avLst/>
          </a:prstGeom>
        </p:spPr>
      </p:pic>
      <p:pic>
        <p:nvPicPr>
          <p:cNvPr id="34818" name="Picture 2" descr="https://lh3.googleusercontent.com/oAD_OJ8WnFxaE_g42sT07ImNg9xL7_SeGQAW1rBGTUZp5Mvw1EoPHx_fi6J_6cFC8vWGD559tMS-8H-SHZwGMKdJaEek9QfuCoX3jS7BQZhGQ-SQ_E5je1WMDambTRkXUcMIANuY">
            <a:extLst>
              <a:ext uri="{FF2B5EF4-FFF2-40B4-BE49-F238E27FC236}">
                <a16:creationId xmlns:a16="http://schemas.microsoft.com/office/drawing/2014/main" id="{91607537-625A-AC4B-B885-4A6CD558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054" y="1218518"/>
            <a:ext cx="5419892" cy="530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01883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875BEC-7274-E84D-A4F8-8A32FAB1F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0760"/>
            <a:ext cx="12191999" cy="7633385"/>
          </a:xfrm>
          <a:prstGeom prst="rect">
            <a:avLst/>
          </a:prstGeom>
        </p:spPr>
      </p:pic>
      <p:pic>
        <p:nvPicPr>
          <p:cNvPr id="35842" name="Picture 2" descr="https://lh3.googleusercontent.com/hD9YHO58WmoNb44GnPKzzHgs0WaIFGR6qMup8b2eYHF4oae5d1MJ4fo191xgnKpRWj_nYMeqj_pxi1FyFahC81qmbzqWXHtJuPuTdwFeze8K1WtOwg2XeWn4DXrrx6gABON7IY7C">
            <a:extLst>
              <a:ext uri="{FF2B5EF4-FFF2-40B4-BE49-F238E27FC236}">
                <a16:creationId xmlns:a16="http://schemas.microsoft.com/office/drawing/2014/main" id="{910B50E4-5ABC-EC4D-B8AB-7B4C690F60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r="1"/>
          <a:stretch/>
        </p:blipFill>
        <p:spPr bwMode="auto">
          <a:xfrm>
            <a:off x="3293116" y="1368143"/>
            <a:ext cx="5605768" cy="533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467243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">
            <a:extLst>
              <a:ext uri="{FF2B5EF4-FFF2-40B4-BE49-F238E27FC236}">
                <a16:creationId xmlns:a16="http://schemas.microsoft.com/office/drawing/2014/main" id="{E04A79BB-C932-654B-8A16-A80E4F5E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19446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2E3DE-8B77-0341-8B5D-D276D1BB0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"/>
          <a:stretch/>
        </p:blipFill>
        <p:spPr>
          <a:xfrm>
            <a:off x="0" y="0"/>
            <a:ext cx="12192000" cy="761712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890251-7C8E-8E40-ACC6-90E380402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346144"/>
              </p:ext>
            </p:extLst>
          </p:nvPr>
        </p:nvGraphicFramePr>
        <p:xfrm>
          <a:off x="1168399" y="2019534"/>
          <a:ext cx="9855201" cy="3513656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6999922"/>
                    </a:ext>
                  </a:extLst>
                </a:gridCol>
                <a:gridCol w="3530600">
                  <a:extLst>
                    <a:ext uri="{9D8B030D-6E8A-4147-A177-3AD203B41FA5}">
                      <a16:colId xmlns:a16="http://schemas.microsoft.com/office/drawing/2014/main" val="3916335528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318719015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5205982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23977983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184605703"/>
                    </a:ext>
                  </a:extLst>
                </a:gridCol>
                <a:gridCol w="1016001">
                  <a:extLst>
                    <a:ext uri="{9D8B030D-6E8A-4147-A177-3AD203B41FA5}">
                      <a16:colId xmlns:a16="http://schemas.microsoft.com/office/drawing/2014/main" val="758336873"/>
                    </a:ext>
                  </a:extLst>
                </a:gridCol>
              </a:tblGrid>
              <a:tr h="6993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Model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Predictors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Adjusted </a:t>
                      </a:r>
                    </a:p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R-squared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AIC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Corrected AIC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BIC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MAPE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4130407"/>
                  </a:ext>
                </a:extLst>
              </a:tr>
              <a:tr h="6993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x6, x9, x10, x14, x19, x20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0.8178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3,302.552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3,302.67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3,343.509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4.05%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624440"/>
                  </a:ext>
                </a:extLst>
              </a:tr>
              <a:tr h="6993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2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x1, x3, x5, x6, x9, x14, x19, x20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0.8208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3,282.996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3,283.143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3,329.073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4%</a:t>
                      </a: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769315"/>
                  </a:ext>
                </a:extLst>
              </a:tr>
              <a:tr h="6993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pt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</a:t>
                      </a:r>
                      <a:r>
                        <a:rPr lang="pt" sz="1600" b="0" i="0" u="none" strike="noStrike" dirty="0" err="1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factor</a:t>
                      </a:r>
                      <a:r>
                        <a:rPr lang="pt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(x8n), X13, X14, X15, X18, x19, x20</a:t>
                      </a:r>
                      <a:endParaRPr lang="pt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0.7974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3,286.474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3,286.621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3,332.551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4.46%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453029"/>
                  </a:ext>
                </a:extLst>
              </a:tr>
              <a:tr h="6993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X3, X6, X10, X13, X14, X18, x19, x20</a:t>
                      </a:r>
                      <a:endParaRPr lang="en-US" sz="1600" b="0" i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0.7999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3,419.345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3,419.525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3,465.422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80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373737"/>
                          </a:solidFill>
                          <a:effectLst/>
                          <a:latin typeface="Grotesque Light" panose="020B0304020202020204" pitchFamily="34" charset="0"/>
                        </a:rPr>
                        <a:t>4.4%</a:t>
                      </a:r>
                      <a:endParaRPr lang="en-US" sz="1600" b="0" i="0" dirty="0">
                        <a:solidFill>
                          <a:srgbClr val="373737"/>
                        </a:solidFill>
                        <a:effectLst/>
                        <a:latin typeface="Grotesque Light" panose="020B0304020202020204" pitchFamily="34" charset="0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294764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B8AFE329-DB89-E84F-9E66-C47B2358D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4590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FAEF81-3300-994C-A0FD-A71236D04187}"/>
              </a:ext>
            </a:extLst>
          </p:cNvPr>
          <p:cNvSpPr/>
          <p:nvPr/>
        </p:nvSpPr>
        <p:spPr>
          <a:xfrm>
            <a:off x="5676899" y="3571272"/>
            <a:ext cx="5203303" cy="371060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9F5458-32C8-6F49-B415-305F3DAB0AFF}"/>
                  </a:ext>
                </a:extLst>
              </p:cNvPr>
              <p:cNvSpPr txBox="1"/>
              <p:nvPr/>
            </p:nvSpPr>
            <p:spPr>
              <a:xfrm>
                <a:off x="1034681" y="5590340"/>
                <a:ext cx="9845521" cy="697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bg1"/>
                    </a:solidFill>
                    <a:latin typeface="Grotesque Light" panose="020B0304020202020204" pitchFamily="34" charset="0"/>
                  </a:rPr>
                  <a:t>*MAPE =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 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)∗100%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  <a:latin typeface="Grotesque Light" panose="020B03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49F5458-32C8-6F49-B415-305F3DAB0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81" y="5590340"/>
                <a:ext cx="9845521" cy="697499"/>
              </a:xfrm>
              <a:prstGeom prst="rect">
                <a:avLst/>
              </a:prstGeom>
              <a:blipFill>
                <a:blip r:embed="rId3"/>
                <a:stretch>
                  <a:fillRect l="-386" t="-25000" b="-76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816537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F095-9352-9343-A05F-45CB41BBC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80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885BAE-7033-A047-B136-6B4BA741689C}"/>
              </a:ext>
            </a:extLst>
          </p:cNvPr>
          <p:cNvSpPr/>
          <p:nvPr/>
        </p:nvSpPr>
        <p:spPr>
          <a:xfrm>
            <a:off x="1173696" y="1446663"/>
            <a:ext cx="9785456" cy="1692323"/>
          </a:xfrm>
          <a:prstGeom prst="rect">
            <a:avLst/>
          </a:prstGeom>
          <a:solidFill>
            <a:srgbClr val="00EDFF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334A0-9CEF-5D49-8B20-B8963A9E4364}"/>
              </a:ext>
            </a:extLst>
          </p:cNvPr>
          <p:cNvSpPr/>
          <p:nvPr/>
        </p:nvSpPr>
        <p:spPr>
          <a:xfrm>
            <a:off x="1173696" y="1567199"/>
            <a:ext cx="9239546" cy="129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sv" dirty="0">
                <a:solidFill>
                  <a:schemeClr val="bg1"/>
                </a:solidFill>
                <a:latin typeface="Grotesque" panose="020B0504020202020204" pitchFamily="34" charset="0"/>
              </a:rPr>
              <a:t>Life expectancy = </a:t>
            </a:r>
            <a:r>
              <a:rPr lang="en-US" dirty="0">
                <a:solidFill>
                  <a:schemeClr val="bg1"/>
                </a:solidFill>
                <a:latin typeface="Grotesque" panose="020B0504020202020204" pitchFamily="34" charset="0"/>
              </a:rPr>
              <a:t>34.45  – .146 (Year) - .018 (Adult Mortality) -.15 (Alcohol) + .00004 (Percentage Expenditure) + .041 (BMI) - .428 (HIV/AIDS) 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Grotesque" panose="020B0504020202020204" pitchFamily="34" charset="0"/>
              </a:rPr>
              <a:t>	+ 11.79 (Income composition of resource) + 1.059 (Schooling)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C513DA-F2DC-A741-BBAD-A48137BA10E3}"/>
              </a:ext>
            </a:extLst>
          </p:cNvPr>
          <p:cNvSpPr txBox="1"/>
          <p:nvPr/>
        </p:nvSpPr>
        <p:spPr>
          <a:xfrm>
            <a:off x="1173696" y="3259522"/>
            <a:ext cx="9785456" cy="2123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Economic, Social, and Health Factors have the largest effect on Life Expectancy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A country having a lower Life Expectancy value should increase its health expenditure in order to improve its life span.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We can not say densely populated countries tend to have lower Life Expectancy since this predictor is not statistically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2243947127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936A72-D716-5D4D-8732-E96FBFEE9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618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E314B3-73F0-B94D-8F1D-CF02AD6AA224}"/>
              </a:ext>
            </a:extLst>
          </p:cNvPr>
          <p:cNvSpPr txBox="1"/>
          <p:nvPr/>
        </p:nvSpPr>
        <p:spPr>
          <a:xfrm>
            <a:off x="1081099" y="1916859"/>
            <a:ext cx="9785456" cy="171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Simon, J. (2009).  A Modern Approach to Regression with R. New York, NY: Springer Science + Business Media, LLC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Grotesque Light" panose="020B0304020202020204" pitchFamily="34" charset="0"/>
              </a:rPr>
              <a:t>Rajarshi</a:t>
            </a: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, K. (2018). Life Expectancy (WHO). Statistical Analysis on factors influencing Life Expectancy. Retrieved from https://</a:t>
            </a:r>
            <a:r>
              <a:rPr lang="en-US" dirty="0" err="1">
                <a:solidFill>
                  <a:schemeClr val="bg1"/>
                </a:solidFill>
                <a:latin typeface="Grotesque Light" panose="020B0304020202020204" pitchFamily="34" charset="0"/>
              </a:rPr>
              <a:t>www.kaggle.com</a:t>
            </a: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Grotesque Light" panose="020B0304020202020204" pitchFamily="34" charset="0"/>
              </a:rPr>
              <a:t>kumarajarshi</a:t>
            </a:r>
            <a:r>
              <a:rPr lang="en-US" dirty="0">
                <a:solidFill>
                  <a:schemeClr val="bg1"/>
                </a:solidFill>
                <a:latin typeface="Grotesque Light" panose="020B0304020202020204" pitchFamily="34" charset="0"/>
              </a:rPr>
              <a:t>/life-expectancy-who</a:t>
            </a:r>
          </a:p>
        </p:txBody>
      </p:sp>
    </p:spTree>
    <p:extLst>
      <p:ext uri="{BB962C8B-B14F-4D97-AF65-F5344CB8AC3E}">
        <p14:creationId xmlns:p14="http://schemas.microsoft.com/office/powerpoint/2010/main" val="401201766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96C3C-706B-B640-B1EE-8D553E678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3660"/>
            <a:ext cx="12192000" cy="81246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855360-4F50-7341-A1BB-CDDD204E5F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A05C03F-0702-2049-8336-87DEF4CAC925}"/>
              </a:ext>
            </a:extLst>
          </p:cNvPr>
          <p:cNvSpPr/>
          <p:nvPr/>
        </p:nvSpPr>
        <p:spPr>
          <a:xfrm>
            <a:off x="551543" y="-232229"/>
            <a:ext cx="11858171" cy="5529943"/>
          </a:xfrm>
          <a:custGeom>
            <a:avLst/>
            <a:gdLst>
              <a:gd name="connsiteX0" fmla="*/ 6560457 w 11858171"/>
              <a:gd name="connsiteY0" fmla="*/ 217715 h 5529943"/>
              <a:gd name="connsiteX1" fmla="*/ 0 w 11858171"/>
              <a:gd name="connsiteY1" fmla="*/ 3178629 h 5529943"/>
              <a:gd name="connsiteX2" fmla="*/ 1886857 w 11858171"/>
              <a:gd name="connsiteY2" fmla="*/ 5529943 h 5529943"/>
              <a:gd name="connsiteX3" fmla="*/ 9376228 w 11858171"/>
              <a:gd name="connsiteY3" fmla="*/ 4238172 h 5529943"/>
              <a:gd name="connsiteX4" fmla="*/ 11858171 w 11858171"/>
              <a:gd name="connsiteY4" fmla="*/ 1785258 h 5529943"/>
              <a:gd name="connsiteX5" fmla="*/ 11829143 w 11858171"/>
              <a:gd name="connsiteY5" fmla="*/ 0 h 5529943"/>
              <a:gd name="connsiteX6" fmla="*/ 6560457 w 11858171"/>
              <a:gd name="connsiteY6" fmla="*/ 217715 h 552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58171" h="5529943">
                <a:moveTo>
                  <a:pt x="6560457" y="217715"/>
                </a:moveTo>
                <a:lnTo>
                  <a:pt x="0" y="3178629"/>
                </a:lnTo>
                <a:lnTo>
                  <a:pt x="1886857" y="5529943"/>
                </a:lnTo>
                <a:lnTo>
                  <a:pt x="9376228" y="4238172"/>
                </a:lnTo>
                <a:lnTo>
                  <a:pt x="11858171" y="1785258"/>
                </a:lnTo>
                <a:lnTo>
                  <a:pt x="11829143" y="0"/>
                </a:lnTo>
                <a:lnTo>
                  <a:pt x="6560457" y="217715"/>
                </a:lnTo>
                <a:close/>
              </a:path>
            </a:pathLst>
          </a:custGeom>
          <a:solidFill>
            <a:srgbClr val="FF8602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CC49CA-936F-FC4C-9C85-305DE9DE5F78}"/>
              </a:ext>
            </a:extLst>
          </p:cNvPr>
          <p:cNvSpPr txBox="1"/>
          <p:nvPr/>
        </p:nvSpPr>
        <p:spPr>
          <a:xfrm>
            <a:off x="2728687" y="2633521"/>
            <a:ext cx="67346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94993908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D40FFB-4AEB-4E4E-860D-0CDDA00F5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484291-EFB1-9E41-A640-B9E9DFFD155E}"/>
              </a:ext>
            </a:extLst>
          </p:cNvPr>
          <p:cNvSpPr txBox="1"/>
          <p:nvPr/>
        </p:nvSpPr>
        <p:spPr>
          <a:xfrm>
            <a:off x="5051882" y="3862657"/>
            <a:ext cx="2082621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1289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249FD-EEFE-E747-AEF9-F4C6D9943C63}"/>
              </a:ext>
            </a:extLst>
          </p:cNvPr>
          <p:cNvSpPr txBox="1"/>
          <p:nvPr/>
        </p:nvSpPr>
        <p:spPr>
          <a:xfrm>
            <a:off x="5075235" y="4851132"/>
            <a:ext cx="220707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Missing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3A48E5-2682-4E43-AEC9-D88E61E2AA58}"/>
              </a:ext>
            </a:extLst>
          </p:cNvPr>
          <p:cNvSpPr txBox="1"/>
          <p:nvPr/>
        </p:nvSpPr>
        <p:spPr>
          <a:xfrm>
            <a:off x="8921848" y="3865157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1,649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F09875-A14D-B149-BC76-295C5C546DAF}"/>
              </a:ext>
            </a:extLst>
          </p:cNvPr>
          <p:cNvSpPr txBox="1"/>
          <p:nvPr/>
        </p:nvSpPr>
        <p:spPr>
          <a:xfrm>
            <a:off x="9019839" y="4853632"/>
            <a:ext cx="202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Observations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D5735D-E9B8-0246-8420-AE3778236BD3}"/>
              </a:ext>
            </a:extLst>
          </p:cNvPr>
          <p:cNvSpPr txBox="1"/>
          <p:nvPr/>
        </p:nvSpPr>
        <p:spPr>
          <a:xfrm>
            <a:off x="4077091" y="4191805"/>
            <a:ext cx="320922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373737"/>
                </a:solidFill>
                <a:latin typeface="TradeGothic" pitchFamily="2" charset="77"/>
              </a:rPr>
              <a:t>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4F8EE3-F413-374B-81E7-7DFF95FF6DBD}"/>
              </a:ext>
            </a:extLst>
          </p:cNvPr>
          <p:cNvSpPr txBox="1"/>
          <p:nvPr/>
        </p:nvSpPr>
        <p:spPr>
          <a:xfrm>
            <a:off x="1053884" y="2309248"/>
            <a:ext cx="11138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Life expectancy dataset from Kaggle website </a:t>
            </a:r>
          </a:p>
          <a:p>
            <a:pPr indent="458788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https://</a:t>
            </a:r>
            <a:r>
              <a:rPr lang="en-US" sz="2400" dirty="0" err="1">
                <a:solidFill>
                  <a:srgbClr val="373737"/>
                </a:solidFill>
                <a:latin typeface="Grotesque Light" panose="020B0304020202020204" pitchFamily="34" charset="0"/>
              </a:rPr>
              <a:t>www.kaggle.com</a:t>
            </a: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/</a:t>
            </a:r>
            <a:r>
              <a:rPr lang="en-US" sz="2400" dirty="0" err="1">
                <a:solidFill>
                  <a:srgbClr val="373737"/>
                </a:solidFill>
                <a:latin typeface="Grotesque Light" panose="020B0304020202020204" pitchFamily="34" charset="0"/>
              </a:rPr>
              <a:t>kumarajarshi</a:t>
            </a:r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/life-expectancy-who/version/1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21EFE0-C55B-CD44-B38E-8925BBA40353}"/>
              </a:ext>
            </a:extLst>
          </p:cNvPr>
          <p:cNvSpPr txBox="1"/>
          <p:nvPr/>
        </p:nvSpPr>
        <p:spPr>
          <a:xfrm>
            <a:off x="1135950" y="3865157"/>
            <a:ext cx="2319866" cy="110799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FF8602"/>
                </a:solidFill>
                <a:latin typeface="Century Gothic" panose="020B0502020202020204" pitchFamily="34" charset="0"/>
              </a:rPr>
              <a:t>2,938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17F5BD0C-62CE-2441-90FB-66BCB3803B70}"/>
              </a:ext>
            </a:extLst>
          </p:cNvPr>
          <p:cNvSpPr/>
          <p:nvPr/>
        </p:nvSpPr>
        <p:spPr>
          <a:xfrm>
            <a:off x="7540050" y="3702766"/>
            <a:ext cx="719528" cy="1746728"/>
          </a:xfrm>
          <a:prstGeom prst="rightBrace">
            <a:avLst>
              <a:gd name="adj1" fmla="val 24999"/>
              <a:gd name="adj2" fmla="val 50000"/>
            </a:avLst>
          </a:prstGeom>
          <a:ln w="38100">
            <a:solidFill>
              <a:srgbClr val="3737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8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2956 -0.25857 " pathEditMode="relative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2" grpId="0"/>
      <p:bldP spid="23" grpId="0" animBg="1"/>
      <p:bldP spid="2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640B302-8730-8E4A-A260-C57767A09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FEB30E-98C4-2C41-90F3-786F997EF5A6}"/>
              </a:ext>
            </a:extLst>
          </p:cNvPr>
          <p:cNvSpPr txBox="1"/>
          <p:nvPr/>
        </p:nvSpPr>
        <p:spPr>
          <a:xfrm>
            <a:off x="1180495" y="3237715"/>
            <a:ext cx="9808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Random sampling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82FA230-116C-7041-90D2-BCD5D20E00D3}"/>
              </a:ext>
            </a:extLst>
          </p:cNvPr>
          <p:cNvCxnSpPr>
            <a:cxnSpLocks/>
          </p:cNvCxnSpPr>
          <p:nvPr/>
        </p:nvCxnSpPr>
        <p:spPr>
          <a:xfrm>
            <a:off x="5943600" y="3892493"/>
            <a:ext cx="3574473" cy="707216"/>
          </a:xfrm>
          <a:prstGeom prst="bentConnector3">
            <a:avLst>
              <a:gd name="adj1" fmla="val 100000"/>
            </a:avLst>
          </a:prstGeom>
          <a:ln w="38100">
            <a:solidFill>
              <a:srgbClr val="3737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371699DB-2989-2342-9791-93F0278525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82622" y="3892493"/>
            <a:ext cx="3575304" cy="707216"/>
          </a:xfrm>
          <a:prstGeom prst="bentConnector3">
            <a:avLst>
              <a:gd name="adj1" fmla="val 99988"/>
            </a:avLst>
          </a:prstGeom>
          <a:ln w="38100">
            <a:solidFill>
              <a:srgbClr val="3737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8B7E257-3ED6-B346-87AB-EC4EC54C4AEF}"/>
              </a:ext>
            </a:extLst>
          </p:cNvPr>
          <p:cNvSpPr txBox="1"/>
          <p:nvPr/>
        </p:nvSpPr>
        <p:spPr>
          <a:xfrm>
            <a:off x="1747119" y="4852928"/>
            <a:ext cx="1555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DB22C-4DE8-A64C-831D-3BE326E665CF}"/>
              </a:ext>
            </a:extLst>
          </p:cNvPr>
          <p:cNvSpPr txBox="1"/>
          <p:nvPr/>
        </p:nvSpPr>
        <p:spPr>
          <a:xfrm>
            <a:off x="1261641" y="5588294"/>
            <a:ext cx="222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Training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0F2AE3-5C8D-8743-8FFA-B7F136A124D5}"/>
              </a:ext>
            </a:extLst>
          </p:cNvPr>
          <p:cNvSpPr txBox="1"/>
          <p:nvPr/>
        </p:nvSpPr>
        <p:spPr>
          <a:xfrm>
            <a:off x="8498502" y="5572419"/>
            <a:ext cx="2039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Test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0EA9FC-B533-1243-8022-294D3381551A}"/>
              </a:ext>
            </a:extLst>
          </p:cNvPr>
          <p:cNvSpPr txBox="1"/>
          <p:nvPr/>
        </p:nvSpPr>
        <p:spPr>
          <a:xfrm>
            <a:off x="4906383" y="2081112"/>
            <a:ext cx="23198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1,649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377A66-2064-1A46-A170-CB908A74F9CD}"/>
              </a:ext>
            </a:extLst>
          </p:cNvPr>
          <p:cNvSpPr txBox="1"/>
          <p:nvPr/>
        </p:nvSpPr>
        <p:spPr>
          <a:xfrm>
            <a:off x="8961503" y="4850583"/>
            <a:ext cx="1555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373737"/>
                </a:solidFill>
                <a:latin typeface="Century Gothic" panose="020B0502020202020204" pitchFamily="34" charset="0"/>
              </a:rPr>
              <a:t>25%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08C55CE-771F-B242-BB28-F1A861226941}"/>
              </a:ext>
            </a:extLst>
          </p:cNvPr>
          <p:cNvSpPr/>
          <p:nvPr/>
        </p:nvSpPr>
        <p:spPr>
          <a:xfrm>
            <a:off x="1378569" y="4597364"/>
            <a:ext cx="2023499" cy="1842915"/>
          </a:xfrm>
          <a:prstGeom prst="ellipse">
            <a:avLst/>
          </a:prstGeom>
          <a:noFill/>
          <a:ln w="38100">
            <a:solidFill>
              <a:srgbClr val="FF86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8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0" grpId="0"/>
      <p:bldP spid="32" grpId="0"/>
      <p:bldP spid="33" grpId="0"/>
      <p:bldP spid="13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9823B80-C56C-254D-810E-8CF5A9D74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E78DA2E-4FEE-6342-9CED-999FA75E62B9}"/>
              </a:ext>
            </a:extLst>
          </p:cNvPr>
          <p:cNvSpPr txBox="1"/>
          <p:nvPr/>
        </p:nvSpPr>
        <p:spPr>
          <a:xfrm>
            <a:off x="6096000" y="2227480"/>
            <a:ext cx="51239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Response variable: Life Expectancy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504020202020204" pitchFamily="34" charset="0"/>
              </a:rPr>
              <a:t>Fairly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504020202020204" pitchFamily="34" charset="0"/>
              </a:rPr>
              <a:t>Mean: 69.25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504020202020204" pitchFamily="34" charset="0"/>
              </a:rPr>
              <a:t>Min: 44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73737"/>
                </a:solidFill>
                <a:latin typeface="Grotesque Light" panose="020B0504020202020204" pitchFamily="34" charset="0"/>
              </a:rPr>
              <a:t>Max: 89</a:t>
            </a:r>
            <a:endParaRPr lang="en-US" sz="2400" dirty="0">
              <a:solidFill>
                <a:srgbClr val="373737"/>
              </a:solidFill>
              <a:latin typeface="Grotesque Light" panose="020B03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EAF846-4A42-FB42-8DA8-FD41EAAFEF2E}"/>
              </a:ext>
            </a:extLst>
          </p:cNvPr>
          <p:cNvGrpSpPr/>
          <p:nvPr/>
        </p:nvGrpSpPr>
        <p:grpSpPr>
          <a:xfrm>
            <a:off x="489857" y="1387929"/>
            <a:ext cx="5949824" cy="5113192"/>
            <a:chOff x="427680" y="2243809"/>
            <a:chExt cx="5397500" cy="47145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DC3D9B-FC5A-3B47-B728-E0F28DF65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98"/>
            <a:stretch/>
          </p:blipFill>
          <p:spPr>
            <a:xfrm>
              <a:off x="1053681" y="2389532"/>
              <a:ext cx="4651851" cy="456878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1AB88D-FF8F-9D46-A8B5-B8650D401B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680" y="2243809"/>
              <a:ext cx="5397500" cy="4686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09623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7B3E9-0C68-4E48-8A74-DCE9974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2" y="10757"/>
            <a:ext cx="12199377" cy="754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28F637-C7BC-444F-8549-E271A5E8C2F5}"/>
              </a:ext>
            </a:extLst>
          </p:cNvPr>
          <p:cNvSpPr txBox="1"/>
          <p:nvPr/>
        </p:nvSpPr>
        <p:spPr>
          <a:xfrm>
            <a:off x="1026174" y="1962881"/>
            <a:ext cx="1075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67025" indent="-2867025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20 predictors: health, economic, immunization, mortality and social factors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09F94-C057-644E-BCF5-8E442E6D42F4}"/>
              </a:ext>
            </a:extLst>
          </p:cNvPr>
          <p:cNvSpPr txBox="1"/>
          <p:nvPr/>
        </p:nvSpPr>
        <p:spPr>
          <a:xfrm>
            <a:off x="3852829" y="1962881"/>
            <a:ext cx="42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Health factors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666B88-8636-E542-BFE7-C3C294BA6085}"/>
              </a:ext>
            </a:extLst>
          </p:cNvPr>
          <p:cNvSpPr txBox="1"/>
          <p:nvPr/>
        </p:nvSpPr>
        <p:spPr>
          <a:xfrm>
            <a:off x="1109479" y="4376670"/>
            <a:ext cx="2105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Alcohol consumed per capita (in liters)</a:t>
            </a:r>
          </a:p>
        </p:txBody>
      </p:sp>
      <p:pic>
        <p:nvPicPr>
          <p:cNvPr id="2" name="Picture 2" descr="https://lh6.googleusercontent.com/quKI5adEJdVYGnXPaoIMPrY84oeAmnsoL9QpUfVfTiIJ6Fj8PuxYFggnI7Qk5bJ49PAq00b76kmGRHYlBc0HEZcn3wFtg7QaMGDzTlVBsh8tHCDdMnfOBfoz5O2iEFBuTnoirQlP">
            <a:extLst>
              <a:ext uri="{FF2B5EF4-FFF2-40B4-BE49-F238E27FC236}">
                <a16:creationId xmlns:a16="http://schemas.microsoft.com/office/drawing/2014/main" id="{CF890CAE-04B3-1249-A726-CC05FBA5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74" y="2763077"/>
            <a:ext cx="10527519" cy="1613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EC03AD-BDBA-9341-BC9C-D980B868AA3A}"/>
              </a:ext>
            </a:extLst>
          </p:cNvPr>
          <p:cNvSpPr txBox="1"/>
          <p:nvPr/>
        </p:nvSpPr>
        <p:spPr>
          <a:xfrm>
            <a:off x="3811439" y="4378464"/>
            <a:ext cx="210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Average BMI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8FC39-C96C-3B43-8E58-C73F7AF49306}"/>
              </a:ext>
            </a:extLst>
          </p:cNvPr>
          <p:cNvSpPr txBox="1"/>
          <p:nvPr/>
        </p:nvSpPr>
        <p:spPr>
          <a:xfrm>
            <a:off x="6411558" y="4380256"/>
            <a:ext cx="228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Prevalence of thinness for Age 10-19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106EA6-73D0-154E-8DC2-286883249D6C}"/>
              </a:ext>
            </a:extLst>
          </p:cNvPr>
          <p:cNvSpPr txBox="1"/>
          <p:nvPr/>
        </p:nvSpPr>
        <p:spPr>
          <a:xfrm>
            <a:off x="9135035" y="4382049"/>
            <a:ext cx="228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Prevalence of thinness for Age 5-9 </a:t>
            </a:r>
          </a:p>
        </p:txBody>
      </p:sp>
    </p:spTree>
    <p:extLst>
      <p:ext uri="{BB962C8B-B14F-4D97-AF65-F5344CB8AC3E}">
        <p14:creationId xmlns:p14="http://schemas.microsoft.com/office/powerpoint/2010/main" val="14658183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6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87B3E9-0C68-4E48-8A74-DCE9974AE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232" y="-1"/>
            <a:ext cx="12199377" cy="7546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9309A-79D1-144C-9090-BD44B50E26EA}"/>
              </a:ext>
            </a:extLst>
          </p:cNvPr>
          <p:cNvSpPr txBox="1"/>
          <p:nvPr/>
        </p:nvSpPr>
        <p:spPr>
          <a:xfrm>
            <a:off x="3852829" y="1962881"/>
            <a:ext cx="4206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73737"/>
                </a:solidFill>
                <a:latin typeface="Grotesque Light" panose="020B0304020202020204" pitchFamily="34" charset="0"/>
              </a:rPr>
              <a:t>Immunization factors</a:t>
            </a:r>
          </a:p>
        </p:txBody>
      </p:sp>
      <p:pic>
        <p:nvPicPr>
          <p:cNvPr id="2050" name="Picture 2" descr="https://lh6.googleusercontent.com/NznQo-LQ0__3YenY5PeIUbOERfIng_sV3MxdNbdasFUHin4VGMbfgYjdyrK3QEfWWtrlvG1TCfLuXyMyTLz1I7ySNA_daiA6pdU7xIeahSSi2OCPtzZ76qoTTRVQsgExYEs6izDb">
            <a:extLst>
              <a:ext uri="{FF2B5EF4-FFF2-40B4-BE49-F238E27FC236}">
                <a16:creationId xmlns:a16="http://schemas.microsoft.com/office/drawing/2014/main" id="{C104E259-130B-1045-A248-1513E1113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965" y="2712346"/>
            <a:ext cx="10644069" cy="1599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A54E69-E1FB-8240-B4D8-F12970AB0518}"/>
              </a:ext>
            </a:extLst>
          </p:cNvPr>
          <p:cNvSpPr txBox="1"/>
          <p:nvPr/>
        </p:nvSpPr>
        <p:spPr>
          <a:xfrm>
            <a:off x="504045" y="4364220"/>
            <a:ext cx="278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% of immunization coverage</a:t>
            </a:r>
          </a:p>
          <a:p>
            <a:pPr algn="ctr"/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among 1-year-olds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0CB0-E1D4-7E41-A278-C635283646D6}"/>
              </a:ext>
            </a:extLst>
          </p:cNvPr>
          <p:cNvSpPr txBox="1"/>
          <p:nvPr/>
        </p:nvSpPr>
        <p:spPr>
          <a:xfrm>
            <a:off x="3642183" y="4376670"/>
            <a:ext cx="2105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# cases per 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A714D-D4CD-C540-832D-770FC340D809}"/>
              </a:ext>
            </a:extLst>
          </p:cNvPr>
          <p:cNvSpPr txBox="1"/>
          <p:nvPr/>
        </p:nvSpPr>
        <p:spPr>
          <a:xfrm>
            <a:off x="6013742" y="4366011"/>
            <a:ext cx="278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% of immunization coverage</a:t>
            </a:r>
          </a:p>
          <a:p>
            <a:pPr algn="ctr"/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among 1-year-olds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AB4AB-B7F2-5448-A34D-C1AED7A907EE}"/>
              </a:ext>
            </a:extLst>
          </p:cNvPr>
          <p:cNvSpPr txBox="1"/>
          <p:nvPr/>
        </p:nvSpPr>
        <p:spPr>
          <a:xfrm>
            <a:off x="8758734" y="4357043"/>
            <a:ext cx="278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% of immunization coverage</a:t>
            </a:r>
          </a:p>
          <a:p>
            <a:pPr algn="ctr"/>
            <a:r>
              <a:rPr lang="en-US" sz="1400" dirty="0">
                <a:solidFill>
                  <a:srgbClr val="373737"/>
                </a:solidFill>
                <a:latin typeface="Grotesque Light" panose="020B0304020202020204" pitchFamily="34" charset="0"/>
              </a:rPr>
              <a:t>among 1-year-olds</a:t>
            </a:r>
          </a:p>
        </p:txBody>
      </p:sp>
    </p:spTree>
    <p:extLst>
      <p:ext uri="{BB962C8B-B14F-4D97-AF65-F5344CB8AC3E}">
        <p14:creationId xmlns:p14="http://schemas.microsoft.com/office/powerpoint/2010/main" val="4033565703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5610</TotalTime>
  <Words>1350</Words>
  <Application>Microsoft Macintosh PowerPoint</Application>
  <PresentationFormat>Widescreen</PresentationFormat>
  <Paragraphs>482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Century Gothic</vt:lpstr>
      <vt:lpstr>Futura Medium</vt:lpstr>
      <vt:lpstr>Grotesque</vt:lpstr>
      <vt:lpstr>Grotesque Light</vt:lpstr>
      <vt:lpstr>TradeGothic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Phan</dc:creator>
  <cp:lastModifiedBy>Mo Phan</cp:lastModifiedBy>
  <cp:revision>106</cp:revision>
  <dcterms:created xsi:type="dcterms:W3CDTF">2019-04-02T01:40:46Z</dcterms:created>
  <dcterms:modified xsi:type="dcterms:W3CDTF">2019-04-17T05:29:55Z</dcterms:modified>
</cp:coreProperties>
</file>